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3.xml" ContentType="application/vnd.openxmlformats-officedocument.them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0"/>
  </p:notesMasterIdLst>
  <p:sldIdLst>
    <p:sldId id="256" r:id="rId3"/>
    <p:sldId id="258" r:id="rId4"/>
    <p:sldId id="257" r:id="rId5"/>
    <p:sldId id="259" r:id="rId6"/>
    <p:sldId id="260" r:id="rId7"/>
    <p:sldId id="261" r:id="rId8"/>
    <p:sldId id="262" r:id="rId9"/>
    <p:sldId id="263" r:id="rId10"/>
    <p:sldId id="264" r:id="rId11"/>
    <p:sldId id="266" r:id="rId12"/>
    <p:sldId id="267" r:id="rId13"/>
    <p:sldId id="268" r:id="rId14"/>
    <p:sldId id="269" r:id="rId15"/>
    <p:sldId id="270" r:id="rId16"/>
    <p:sldId id="265" r:id="rId17"/>
    <p:sldId id="271" r:id="rId18"/>
    <p:sldId id="272"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9" d="100"/>
          <a:sy n="79" d="100"/>
        </p:scale>
        <p:origin x="869" y="62"/>
      </p:cViewPr>
      <p:guideLst>
        <p:guide orient="horz" pos="2162"/>
        <p:guide pos="383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15961 4164,'19'0,"1"0,-1 0,-19 19,19-19,-19 20,20-20,-1 19,-19 1,20-20,-1 19,-19 0,0 1,0-1,19-19,-19 20,20-1,-20 0,0 1,19-1,-19 1,0-1,0 1,0-1,0 0,0 1,0-1,0 1,0-1,0 0,0 1,0-1,-19-19,19 20,-20-20,20 19,-19-19,19 19,-19-19,19 20,-20-20,20 19,-19-19,-1 20,20-1,-19-19,19 18,-19-18,19 19,-20-19,20 19,-19-19,19 20,-20-20,20 19,-19-19,19 20,-19-20,19 19,-20-19,20 20,-19-20,19 19,0 0,-20 1,20-1,-19-19,19 20,-19-20,19 19,0 0,-20-19,20 20,0-1,-19-19,19 20,0-1,-20-19,1 0,19 19,0 1,-19-1,19 1,-20-1,1-19,19 19,0 1,-20-1,1 1,19-1,-19-19,19 19,0 1,-20-20,20 19,-19-19,19 20,0-1,-20-19,20 19,-19-19,19 20,-20-20,20 19,0 1,0-1,-19-19,0 0,19 20,0-1,-20-19,20 19,-17-19,17 20,-20-20,20 19,-19-19,19 20,-20-20,20 17,0 3,0-1,0 0,20-19,-20 20,0-1,0 1,19-20,-19 19,0 0,20-19,-20 20,0-1,17-19,-17 20,0-1,20-19,-20 19,19 1,-19-1,19-19,-19 20,0-1,20-19,-20 20,19-20,-19 19,20-19,-20 19,19-19,-19 20,20-20,-20 19,19-19,-19 20,0-1,-19-19,-1 19,1-19,-1 0,20 20,-39-20,39 19,-38 1,18-20,3 0,-3 0,1 0,-1 0,1 0,0 19,-1-19,1 0,-1 0,1 0,0 0,-1 0,20 19,-19-19,-1 0,-18 0,18 0,1 0,-1 0,-18 0,18 0,1 0,-1 0,1 0,0 0,-1 0,20 20,0-1,-19-19,19 20,-20-20,20 19,0 0,-19-19,19 20,-19-20,19 19,-20-19,20 20,0-1,0 0,-19-19,19 20,-20-20,20 19,0 1,0-1,0-1,0 1,0 1,0-1,-19-19,19 19,0 1,0-1,-20-19,20 20,0-1,0 0,-19-19,19 20,-19-20,19 19,0 1,-20-20,20 19,0 0,-19-19,-1 20,20-1,0 1,-19-20,0 19,-1 0,20 1,-19 19,1-39,-1 39,-1-20,1 0,0 1,-1 19,1-20,-20 20,20-20,-1 1,20-1,0 0,-19 1,-1-20,1 19,19 1,-19-20,19 19,-20 0,20 1,-19-20,19 19,-20-19,1 18,19 1,-19-19,19 20,-20-1,20 1,-19-20,19 19,-20-19,20 19,0 1,0-1,-19-19,0 0,19 20,0-1,-20-19,20 19,-19-19,19 20,-20-20,20 19,-19 20,-1-39,1 19,0 1,-1-20,20 19,0 1,-39-1,20-19,19 19,-19 1,-1-20,20 19,-19-19,-1 20,1-1,0-19,19 19,-20-19,20 20,-19-20,-1 0,3 19,17 1,-20-20,20 19,-19-19,19 19,-19-19,19 20,-20-20,1 0,19 19,-20-19,20 20,-19-1,0-19,-1 20,20-1,-19-19,-1 0,1 19,0 1,19-1,-20-19,1 0,-1 0,1 20,19-1,-20-19,1 0,19 19,-39-19,20 0,19 20,-20-20,1 0,0 0,-1 0,1 0,19 17,-20-17,1 0,19 20,-19-20,-1 0,1 0,-1 0,20 19,-19-19,0 0,-1 0,1 0,-1 0,1 0,0 0,-1 0,1 0,-1 0,3 0,-3 0,1 0,0 0,-1 0,1 0,-1 0,1 0,0 0,-1 0,1 0,-1 0,1 0,-1 0,1 0,0 0,-1 0,1 0,-1 0,1 0,19-19,-19 19,-1 0,1-20,-1 20,1 0,0 0,-1 0,1 0,-1 0,1 0,0 0,19-17,-20 17,1 0,19-20,-20 20,1 0,19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15093 4944,'0'0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8803 5405,'0'19,"19"1,-19 19,0-20,0 0,0 1,0-1,0 1,0-3,0 3,0-1,0 1,0-1,0 0,20-19,-20 20,0-1,19-19,-19 20,0-1,0 0,0 1,20-20,-20 19,19-19,-19 20,19-1,-19 0,20-19,-20 20,19-20,1 0,-20 19,19-19,0 0,1 0,-1 0,1 0,-1 0,0 0,20 20,0-20,-20 0,20 19,-19-19,-1 0,-19 19,19-19,1 0,-1 0,-1 0,1 0,1 0,-1 0,1 0,-1 0,0 0,1 0,-1 0,1 0,-1 0,0 0,-19 20,20-20,-1 0,1 0,-1 19,0-19,1 0,-1 0,1 0,-1 0,-19 20,19-20,1 0,-1 0,-19 19,20-19,-1 0,0 0,-19 19,20-19,-20 20,19-20,-19 19,20-19,-1 0,0 20,-19-1,0 0,0 1,0-1,0 1,0-1,20-19,-20 20,0-1,19-19,-19 19,0 1,0-1,0 1,0-1,20-19,-20 19,0 1,0-3,19-17,-19 20,0-1,19-19,-19 20,0-1,0 0,0 1,0-1,0 1,20-20,-20 19,0 0,19-19,1 0,-1 0,0 0,1-19,-1 19,-1-19,1 19,-19-20,20 1,-1 19,1 0,-20-20,19 20,0 0,-19-19,20 19,-1 0,1 0,-20-19,19 19,0 0,-19-20,20 20,-20-19,19 19,1 0,-20-20,19 20,0 0,-19-17,20 17,-1 0,1 0,-1 0,0 0,1 0,-1 0,1 0,-1 0,0 0,1 0,-1 0,1 0,-20 17,19-17,0 0,1 0,-1 0,-19 20,20-20,-1 0,0 19,1-19,-1 0,-19 20,20-20,-1 0,0 0,1 0,-1 0,1 0,-3 0,3 0,-20 19,19-19,0 0,1 19,19-19,-20 0,0 20,1-20,-1 0,1 0,-20 19,19-19,0 0,-19 20,20-20,-1 0,1 0,-1 0,1 0,-1 19,0-19,1 19,-1-19,1 0,-1 0,0 0,1 20,-1-20,1 0,-1 0,-19 19,19-19,1 0,-1 0,1 0,-1 20,0-20,1 0,-1 0,1 19,-1-19,0 0,-19 19,20-19,-1 0,1 0,-1 0,-1 0,1 20,0-20,1 0,-1 19,1-19,-1 0,0 0,1 0,-1 0,1 0,-20 20,19-20,0 0,1 0,-1 19,1-19,-1 0,-19 20,19-20,1 0,-1 0,1 0,-20 19,19-19,-19 19,19-19,1 0,-1 0,1 20,19-20,-39 19,38-19,-18 20,-1-20,1 0,-1 0,20 0,-20 19,1-19,-1 0,0 0,1 19,-1-19,1 0,-1 0,0 0,-1 20,1-20,1 0,-1 0,1 0,-20 19,38-19,-18 0,-1 20,1-20,-1 0,0 0,1 0,-1 19,1-19,-1 19,0-19,1 0,-1 0,1 0,-1 0,0 20,1-20,-1 0,1 19,-1-19,0 0,-19 20,20-20,-1 0,1 0,-1 0,0 0,1 0,135 38,-135-38,-1 0,20 0,-22 0,3 0,-1 0,-19 20,20-20,-1 0,0 0,-19 19,20-19,-1 0,1 0,-1 0,0 0,1 0,-1 0,1 0,-20-19,19 19,0 0,1 0,-20-20,19 20,1 0,-20-19,19 19,0 0,-19-19,20 19,-20-20,19 20,-19-19,0 19</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11438 3220,'19'0,"1"0,-1 0,1 0,-1 0,0 0,1 0,-1 0,-19 19,20-19,-1 0,0 0,1 0,-2 0,-18 20,19-20,0 19,1 1,-1-20,1 0,-20 19,19-19,-19 19,19-19,1 0,-1 20,1-20,-20 19,19-19,0 0,1 0,-20 20,19-20,-19 19,20 0,-1-19,-19 20,19-20,-19 19,20-19,19 39,-39-20,19-19,0 39,1-19,-20-1,19 0,-19 1,20-1,-20 1,0-1,19 0,1 20,-1-21,-19 21,0 0,19-1,1-18,-20-1,0 20,0 0,19-20,-19 20,20-39,-20 39,0-20,19 1,-19-1,0 0,0 1,0-1,0 1,19-1,-19 0,0 1,0-1,20 1,-20-1,0 0,0 1,0-1,0 1,0-1,0 0,0 1,19-20,-19 19,0 1,0-1,0 0,0 1,0-1,0 1,0-3,0 3,0-1,0 0,0 1,0-1,0 1,0-1,0 1,0-1,0 0,0 1,20-20,-1 0,0 0,20 0,-19 0,-1 0,0 0,-1 0,21 0,-20 0,1 0,19 0,-20 19,20-19,0 0,-20 0,0 0,20 0,-19 20,-1-20,0 0,1 0,-1 0,1 0,-20 19,19-19,0 0,1 0,-1 0,-19 19,0 1,0-1,0 20,0-20,-19 1,19 19,0-20,-20 20,20-20,0 1,0-1,-19-19,19 19,0 1,-19-20,19 19,0 1,0-1,-20-19,20 19,-19 1,19-1,0 1,-20-20,20 19,-19-19,19 19,0 1,-19-20,19 19,-20 1,1-1,19-1,0 1,-20-19,1 0,0 19,19 1,0-1,-20-19,20 20,-19-1,19 0,-20-19,1 20,19-1,-19-19,19 20,-20-20,20 19,-19-19,19 19,0 1,-20-20,1 0,19 19,-20-19,20 20,0-1,0 1,0-1,20 0,-1 1,-19-1,0 1,0-1,20 0,-1 20,-19-19,0-1,20-19,-20 19,19 1,0-1,-19 20,0-20,20 1,-20-1,0 1,19-1,-19 0,0 1,0-1,0 1,20-20,-20 19,0 0,19-1,-19 1,0 1,19-1,-19 1,0-1,0 0,0 1,0-1,20-19,-20 20,0-1,0 0,19 1,-19-1,0 1,0-1,0 0,0 20,0-19,20-1,-20 0,0 1,0-1,0 1,0-1,19-19,-19 39,0-20,0 1,0-1,0 1,0-1,19 0,-19 1,0-1,0 1,0-1,0 0,0 1,0-1,0 1,0-1,0 0,0 1,20-3,-20 3,0-1,0 1,0-1,0 0,19-19,-19 20,0-1,0 1,0-1,0 0,0 1,0-1,0 1,0-1,0 0,0 1,20-20,-20 19,0 1,0-1,0 0,0 1,0-1,0 1,0-1,0 0,0 1,-20-1,20 1,-19-1,19 0,0 1,0-1,0 1,-20 18,20-18,0-1,-19 1,19-1,0 1,0-1,-19-19,19 19,0 1,0-3,0 3,0-1,0 1,-20-20,20 19,0 0,-19-19,19 20,-20-20,20 19,0 1,-19-20,19 19,-19 0,19 1,-20-20,20 19,0 1,-19-20,-1 19,20 0,0 1,-19-20,19 19,-19-19,19 20,-20-20,20 19,-19 0,-1-19,20 20,-19-20,-1 19,1-19,1 0,18 20,-19-20,0 0,-1 0,20 19,-19-19,19 19,0 1,0-1,0-19</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07-15T13:14:21"/>
    </inkml:context>
    <inkml:brush xml:id="br0">
      <inkml:brushProperty name="width" value="0.05292" units="cm"/>
      <inkml:brushProperty name="height" value="0.05292" units="cm"/>
      <inkml:brushProperty name="color" value="#F80600"/>
    </inkml:brush>
  </inkml:definitions>
  <inkml:trace contextRef="#ctx0" brushRef="#br0">12305 7930,'0'0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809B8-F2C6-440A-A2A5-26CFB26D872A}" type="datetimeFigureOut">
              <a:rPr lang="zh-CN" altLang="en-US" smtClean="0"/>
              <a:t>2023/7/18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33DBA-9CAD-49DD-BDB6-73FF9A6D67BA}" type="slidenum">
              <a:rPr lang="zh-CN" altLang="en-US" smtClean="0"/>
              <a:t>‹#›</a:t>
            </a:fld>
            <a:endParaRPr lang="zh-CN" altLang="en-US"/>
          </a:p>
        </p:txBody>
      </p:sp>
    </p:spTree>
    <p:extLst>
      <p:ext uri="{BB962C8B-B14F-4D97-AF65-F5344CB8AC3E}">
        <p14:creationId xmlns:p14="http://schemas.microsoft.com/office/powerpoint/2010/main" val="2908997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slideMaster" Target="../slideMasters/slideMaster2.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2.xml"/><Relationship Id="rId5" Type="http://schemas.openxmlformats.org/officeDocument/2006/relationships/tags" Target="../tags/tag116.xml"/><Relationship Id="rId4" Type="http://schemas.openxmlformats.org/officeDocument/2006/relationships/tags" Target="../tags/tag11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2023/7/18</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Layout" Target="../slideLayouts/slideLayout1.xml"/><Relationship Id="rId1" Type="http://schemas.openxmlformats.org/officeDocument/2006/relationships/tags" Target="../tags/tag12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8.png"/><Relationship Id="rId12" Type="http://schemas.openxmlformats.org/officeDocument/2006/relationships/customXml" Target="../ink/ink4.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13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tags" Target="../tags/tag13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16.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165" y="378460"/>
            <a:ext cx="3484880" cy="452120"/>
          </a:xfrm>
          <a:prstGeom prst="rect">
            <a:avLst/>
          </a:prstGeom>
          <a:noFill/>
        </p:spPr>
        <p:txBody>
          <a:bodyPr wrap="square" rtlCol="0">
            <a:noAutofit/>
          </a:bodyPr>
          <a:lstStyle/>
          <a:p>
            <a:r>
              <a:rPr lang="en-US" altLang="zh-CN" dirty="0"/>
              <a:t>CNN(</a:t>
            </a:r>
            <a:r>
              <a:rPr lang="zh-CN" altLang="en-US" dirty="0"/>
              <a:t>卷积神经网络</a:t>
            </a:r>
            <a:r>
              <a:rPr lang="en-US" altLang="zh-CN" dirty="0"/>
              <a:t>)</a:t>
            </a:r>
          </a:p>
          <a:p>
            <a:endParaRPr lang="en-US" altLang="zh-CN" dirty="0"/>
          </a:p>
          <a:p>
            <a:endParaRPr lang="en-US" altLang="zh-CN" dirty="0"/>
          </a:p>
          <a:p>
            <a:r>
              <a:rPr lang="zh-CN" altLang="en-US" dirty="0">
                <a:solidFill>
                  <a:srgbClr val="0070C0"/>
                </a:solidFill>
              </a:rPr>
              <a:t>与普通神经网络区别</a:t>
            </a:r>
            <a:r>
              <a:rPr lang="en-US" altLang="zh-CN" dirty="0">
                <a:solidFill>
                  <a:srgbClr val="0070C0"/>
                </a:solidFill>
              </a:rPr>
              <a:t>:</a:t>
            </a:r>
            <a:r>
              <a:rPr lang="zh-CN" altLang="en-US" dirty="0"/>
              <a:t>隐藏层被称为卷积层</a:t>
            </a:r>
          </a:p>
          <a:p>
            <a:endParaRPr lang="zh-CN" altLang="en-US" dirty="0"/>
          </a:p>
          <a:p>
            <a:r>
              <a:rPr lang="zh-CN" altLang="en-US" dirty="0">
                <a:solidFill>
                  <a:srgbClr val="0070C0"/>
                </a:solidFill>
              </a:rPr>
              <a:t>主要作用</a:t>
            </a:r>
            <a:r>
              <a:rPr lang="en-US" altLang="zh-CN" dirty="0">
                <a:solidFill>
                  <a:srgbClr val="0070C0"/>
                </a:solidFill>
              </a:rPr>
              <a:t>:</a:t>
            </a:r>
            <a:r>
              <a:rPr lang="zh-CN" altLang="en-US" dirty="0"/>
              <a:t>检测图片的模式</a:t>
            </a:r>
            <a:r>
              <a:rPr lang="en-US" altLang="zh-CN" dirty="0"/>
              <a:t>(</a:t>
            </a:r>
            <a:r>
              <a:rPr lang="zh-CN" altLang="en-US" dirty="0"/>
              <a:t>图片的某个特征</a:t>
            </a:r>
            <a:r>
              <a:rPr lang="en-US" altLang="zh-CN" dirty="0"/>
              <a:t>,</a:t>
            </a:r>
            <a:r>
              <a:rPr lang="zh-CN" altLang="en-US" dirty="0"/>
              <a:t>边缘</a:t>
            </a:r>
            <a:r>
              <a:rPr lang="en-US" altLang="zh-CN" dirty="0"/>
              <a:t>,</a:t>
            </a:r>
            <a:r>
              <a:rPr lang="zh-CN" altLang="en-US" dirty="0"/>
              <a:t>角落</a:t>
            </a:r>
            <a:r>
              <a:rPr lang="en-US" altLang="zh-CN" dirty="0"/>
              <a:t>,</a:t>
            </a:r>
            <a:r>
              <a:rPr lang="zh-CN" altLang="en-US" dirty="0"/>
              <a:t>圆形</a:t>
            </a:r>
            <a:r>
              <a:rPr lang="en-US" altLang="zh-CN" dirty="0"/>
              <a:t>,</a:t>
            </a:r>
            <a:r>
              <a:rPr lang="zh-CN" altLang="en-US" dirty="0"/>
              <a:t>或者更加复杂的比如人脸</a:t>
            </a:r>
            <a:r>
              <a:rPr lang="en-US" altLang="zh-CN" dirty="0"/>
              <a:t>,</a:t>
            </a:r>
            <a:r>
              <a:rPr lang="zh-CN" altLang="en-US" dirty="0"/>
              <a:t>某个物品等等</a:t>
            </a:r>
            <a:r>
              <a:rPr lang="en-US" altLang="zh-CN" dirty="0"/>
              <a:t>)</a:t>
            </a:r>
          </a:p>
          <a:p>
            <a:endParaRPr lang="en-US" altLang="zh-CN" dirty="0"/>
          </a:p>
          <a:p>
            <a:r>
              <a:rPr lang="zh-CN" altLang="en-US" dirty="0">
                <a:solidFill>
                  <a:srgbClr val="0070C0"/>
                </a:solidFill>
              </a:rPr>
              <a:t>进行检测的工具</a:t>
            </a:r>
            <a:r>
              <a:rPr lang="en-US" altLang="zh-CN" dirty="0">
                <a:solidFill>
                  <a:srgbClr val="0070C0"/>
                </a:solidFill>
              </a:rPr>
              <a:t>:</a:t>
            </a:r>
            <a:r>
              <a:rPr lang="zh-CN" altLang="en-US" dirty="0"/>
              <a:t>滤波器</a:t>
            </a:r>
            <a:r>
              <a:rPr lang="en-US" altLang="zh-CN" dirty="0"/>
              <a:t>,filter,</a:t>
            </a:r>
            <a:r>
              <a:rPr lang="zh-CN" altLang="en-US" dirty="0"/>
              <a:t>卷积核</a:t>
            </a:r>
          </a:p>
          <a:p>
            <a:r>
              <a:rPr lang="zh-CN" altLang="en-US" dirty="0"/>
              <a:t>可以理解为</a:t>
            </a:r>
            <a:r>
              <a:rPr lang="en-US" altLang="zh-CN" dirty="0"/>
              <a:t>,</a:t>
            </a:r>
            <a:r>
              <a:rPr lang="zh-CN" altLang="en-US" dirty="0"/>
              <a:t>卷积核是一个二维的矩阵</a:t>
            </a:r>
            <a:r>
              <a:rPr lang="en-US" altLang="zh-CN" dirty="0"/>
              <a:t>,</a:t>
            </a:r>
            <a:r>
              <a:rPr lang="zh-CN" altLang="en-US" dirty="0"/>
              <a:t>滤波器是由多个卷积核组成的三维的矩阵</a:t>
            </a:r>
            <a:r>
              <a:rPr lang="en-US" altLang="zh-CN" dirty="0"/>
              <a:t>,</a:t>
            </a:r>
            <a:r>
              <a:rPr lang="zh-CN" altLang="en-US" dirty="0"/>
              <a:t>多出的一个维度叫做</a:t>
            </a:r>
            <a:r>
              <a:rPr lang="zh-CN" altLang="en-US" dirty="0">
                <a:solidFill>
                  <a:srgbClr val="00B050"/>
                </a:solidFill>
              </a:rPr>
              <a:t>通道</a:t>
            </a:r>
            <a:endParaRPr lang="zh-CN" altLang="en-US" dirty="0"/>
          </a:p>
          <a:p>
            <a:endParaRPr lang="zh-CN" altLang="en-US" dirty="0"/>
          </a:p>
          <a:p>
            <a:endParaRPr lang="zh-CN" altLang="en-US" dirty="0"/>
          </a:p>
        </p:txBody>
      </p:sp>
      <p:pic>
        <p:nvPicPr>
          <p:cNvPr id="6" name="图片 5" descr="5c7cb9e5"/>
          <p:cNvPicPr>
            <a:picLocks noChangeAspect="1"/>
          </p:cNvPicPr>
          <p:nvPr/>
        </p:nvPicPr>
        <p:blipFill>
          <a:blip r:embed="rId3"/>
          <a:stretch>
            <a:fillRect/>
          </a:stretch>
        </p:blipFill>
        <p:spPr>
          <a:xfrm>
            <a:off x="4123690" y="57150"/>
            <a:ext cx="3762375" cy="4276725"/>
          </a:xfrm>
          <a:prstGeom prst="rect">
            <a:avLst/>
          </a:prstGeom>
        </p:spPr>
      </p:pic>
      <p:pic>
        <p:nvPicPr>
          <p:cNvPr id="7" name="图片 6"/>
          <p:cNvPicPr>
            <a:picLocks noChangeAspect="1"/>
          </p:cNvPicPr>
          <p:nvPr/>
        </p:nvPicPr>
        <p:blipFill>
          <a:blip r:embed="rId4"/>
          <a:stretch>
            <a:fillRect/>
          </a:stretch>
        </p:blipFill>
        <p:spPr>
          <a:xfrm>
            <a:off x="4123690" y="4377690"/>
            <a:ext cx="3168015" cy="2480310"/>
          </a:xfrm>
          <a:prstGeom prst="rect">
            <a:avLst/>
          </a:prstGeom>
        </p:spPr>
      </p:pic>
      <p:sp>
        <p:nvSpPr>
          <p:cNvPr id="8" name="文本框 7"/>
          <p:cNvSpPr txBox="1"/>
          <p:nvPr/>
        </p:nvSpPr>
        <p:spPr>
          <a:xfrm>
            <a:off x="8127365" y="629920"/>
            <a:ext cx="3910965" cy="2861310"/>
          </a:xfrm>
          <a:prstGeom prst="rect">
            <a:avLst/>
          </a:prstGeom>
          <a:noFill/>
        </p:spPr>
        <p:txBody>
          <a:bodyPr wrap="square" rtlCol="0">
            <a:spAutoFit/>
          </a:bodyPr>
          <a:lstStyle/>
          <a:p>
            <a:r>
              <a:rPr lang="zh-CN" altLang="en-US" dirty="0">
                <a:solidFill>
                  <a:srgbClr val="0070C0"/>
                </a:solidFill>
              </a:rPr>
              <a:t>如何使用工具</a:t>
            </a:r>
            <a:r>
              <a:rPr lang="en-US" altLang="zh-CN" dirty="0">
                <a:solidFill>
                  <a:srgbClr val="0070C0"/>
                </a:solidFill>
              </a:rPr>
              <a:t>(</a:t>
            </a:r>
            <a:r>
              <a:rPr lang="zh-CN" altLang="en-US" dirty="0">
                <a:solidFill>
                  <a:srgbClr val="0070C0"/>
                </a:solidFill>
              </a:rPr>
              <a:t>滤波器</a:t>
            </a:r>
            <a:r>
              <a:rPr lang="en-US" altLang="zh-CN" dirty="0">
                <a:solidFill>
                  <a:srgbClr val="0070C0"/>
                </a:solidFill>
              </a:rPr>
              <a:t>)?</a:t>
            </a:r>
          </a:p>
          <a:p>
            <a:r>
              <a:rPr lang="zh-CN" altLang="en-US" dirty="0"/>
              <a:t>显然</a:t>
            </a:r>
            <a:r>
              <a:rPr lang="en-US" altLang="zh-CN" dirty="0"/>
              <a:t>,</a:t>
            </a:r>
            <a:r>
              <a:rPr lang="zh-CN" altLang="en-US" dirty="0"/>
              <a:t>要经过某种运算</a:t>
            </a:r>
          </a:p>
          <a:p>
            <a:r>
              <a:rPr lang="zh-CN" altLang="en-US" dirty="0"/>
              <a:t>既然运算</a:t>
            </a:r>
            <a:r>
              <a:rPr lang="en-US" altLang="zh-CN" dirty="0"/>
              <a:t>,</a:t>
            </a:r>
            <a:r>
              <a:rPr lang="zh-CN" altLang="en-US" dirty="0"/>
              <a:t>要用到数据</a:t>
            </a:r>
          </a:p>
          <a:p>
            <a:r>
              <a:rPr lang="zh-CN" altLang="en-US" dirty="0"/>
              <a:t>也就是说</a:t>
            </a:r>
            <a:r>
              <a:rPr lang="en-US" altLang="zh-CN" dirty="0"/>
              <a:t>,</a:t>
            </a:r>
            <a:r>
              <a:rPr lang="zh-CN" altLang="en-US" dirty="0"/>
              <a:t>图片是一堆数据</a:t>
            </a:r>
          </a:p>
          <a:p>
            <a:r>
              <a:rPr lang="zh-CN" altLang="en-US" dirty="0"/>
              <a:t>滤波器也是一堆数据</a:t>
            </a:r>
          </a:p>
          <a:p>
            <a:r>
              <a:rPr lang="zh-CN" altLang="en-US" dirty="0"/>
              <a:t>两者经过某种运算</a:t>
            </a:r>
            <a:r>
              <a:rPr lang="en-US" altLang="zh-CN" dirty="0"/>
              <a:t>,</a:t>
            </a:r>
            <a:r>
              <a:rPr lang="zh-CN" altLang="en-US" dirty="0"/>
              <a:t>得出来的结果就是最终检测结果</a:t>
            </a:r>
          </a:p>
          <a:p>
            <a:endParaRPr lang="zh-CN" altLang="en-US" dirty="0"/>
          </a:p>
          <a:p>
            <a:r>
              <a:rPr lang="zh-CN" altLang="en-US" dirty="0"/>
              <a:t>我们先举一个模式检测的例子</a:t>
            </a:r>
          </a:p>
          <a:p>
            <a:r>
              <a:rPr lang="zh-CN" altLang="en-US" dirty="0"/>
              <a:t>然后从图片转化后的输入格式讲起</a:t>
            </a:r>
            <a:r>
              <a:rPr lang="en-US" altLang="zh-CN" dirty="0"/>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0F4F9C-4052-FD44-6C99-F96F4B090B5E}"/>
              </a:ext>
            </a:extLst>
          </p:cNvPr>
          <p:cNvSpPr txBox="1"/>
          <p:nvPr/>
        </p:nvSpPr>
        <p:spPr>
          <a:xfrm>
            <a:off x="272374" y="321013"/>
            <a:ext cx="3404681" cy="369332"/>
          </a:xfrm>
          <a:prstGeom prst="rect">
            <a:avLst/>
          </a:prstGeom>
          <a:noFill/>
        </p:spPr>
        <p:txBody>
          <a:bodyPr wrap="square" rtlCol="0">
            <a:spAutoFit/>
          </a:bodyPr>
          <a:lstStyle/>
          <a:p>
            <a:r>
              <a:rPr lang="zh-CN" altLang="en-US" dirty="0"/>
              <a:t>梯度消失</a:t>
            </a:r>
            <a:r>
              <a:rPr lang="en-US" altLang="zh-CN" dirty="0"/>
              <a:t>/</a:t>
            </a:r>
            <a:r>
              <a:rPr lang="zh-CN" altLang="en-US" dirty="0"/>
              <a:t>爆炸</a:t>
            </a:r>
          </a:p>
        </p:txBody>
      </p:sp>
      <p:sp>
        <p:nvSpPr>
          <p:cNvPr id="5" name="文本框 4">
            <a:extLst>
              <a:ext uri="{FF2B5EF4-FFF2-40B4-BE49-F238E27FC236}">
                <a16:creationId xmlns:a16="http://schemas.microsoft.com/office/drawing/2014/main" id="{EFD1AAB3-4980-CB8E-9227-A3E9DCDB68B7}"/>
              </a:ext>
            </a:extLst>
          </p:cNvPr>
          <p:cNvSpPr txBox="1"/>
          <p:nvPr/>
        </p:nvSpPr>
        <p:spPr>
          <a:xfrm>
            <a:off x="272374" y="933855"/>
            <a:ext cx="3239310" cy="2031325"/>
          </a:xfrm>
          <a:prstGeom prst="rect">
            <a:avLst/>
          </a:prstGeom>
          <a:noFill/>
        </p:spPr>
        <p:txBody>
          <a:bodyPr wrap="square" rtlCol="0">
            <a:spAutoFit/>
          </a:bodyPr>
          <a:lstStyle/>
          <a:p>
            <a:r>
              <a:rPr lang="zh-CN" altLang="en-US" dirty="0"/>
              <a:t>梯度消失是训练神经网络经常出现的一个大问题</a:t>
            </a:r>
            <a:r>
              <a:rPr lang="en-US" altLang="zh-CN" dirty="0"/>
              <a:t>,</a:t>
            </a:r>
            <a:r>
              <a:rPr lang="zh-CN" altLang="en-US" dirty="0"/>
              <a:t>而且经常出现在比较靠前的层</a:t>
            </a:r>
          </a:p>
          <a:p>
            <a:r>
              <a:rPr lang="zh-CN" altLang="en-US" dirty="0"/>
              <a:t>有的时候</a:t>
            </a:r>
            <a:r>
              <a:rPr lang="en-US" altLang="zh-CN" dirty="0"/>
              <a:t>,</a:t>
            </a:r>
            <a:r>
              <a:rPr lang="zh-CN" altLang="en-US" dirty="0"/>
              <a:t>在靠前的层的梯度变得非常小</a:t>
            </a:r>
            <a:r>
              <a:rPr lang="en-US" altLang="zh-CN" dirty="0"/>
              <a:t>,</a:t>
            </a:r>
            <a:r>
              <a:rPr lang="zh-CN" altLang="en-US" dirty="0"/>
              <a:t>我们称为梯度消失</a:t>
            </a:r>
            <a:endParaRPr lang="en-US" altLang="zh-CN" dirty="0"/>
          </a:p>
          <a:p>
            <a:r>
              <a:rPr lang="zh-CN" altLang="en-US" dirty="0"/>
              <a:t>梯度太小</a:t>
            </a:r>
            <a:r>
              <a:rPr lang="en-US" altLang="zh-CN" dirty="0"/>
              <a:t>,</a:t>
            </a:r>
            <a:r>
              <a:rPr lang="zh-CN" altLang="en-US" dirty="0"/>
              <a:t>无法更新</a:t>
            </a:r>
          </a:p>
          <a:p>
            <a:endParaRPr lang="zh-CN" altLang="en-US" dirty="0"/>
          </a:p>
        </p:txBody>
      </p:sp>
      <p:sp>
        <p:nvSpPr>
          <p:cNvPr id="6" name="文本框 5">
            <a:extLst>
              <a:ext uri="{FF2B5EF4-FFF2-40B4-BE49-F238E27FC236}">
                <a16:creationId xmlns:a16="http://schemas.microsoft.com/office/drawing/2014/main" id="{073C2304-8C5B-D891-F8FE-6A4191F0D166}"/>
              </a:ext>
            </a:extLst>
          </p:cNvPr>
          <p:cNvSpPr txBox="1"/>
          <p:nvPr/>
        </p:nvSpPr>
        <p:spPr>
          <a:xfrm>
            <a:off x="379379" y="3054485"/>
            <a:ext cx="2996119" cy="369332"/>
          </a:xfrm>
          <a:prstGeom prst="rect">
            <a:avLst/>
          </a:prstGeom>
          <a:noFill/>
        </p:spPr>
        <p:txBody>
          <a:bodyPr wrap="square" rtlCol="0">
            <a:spAutoFit/>
          </a:bodyPr>
          <a:lstStyle/>
          <a:p>
            <a:r>
              <a:rPr lang="zh-CN" altLang="en-US" dirty="0"/>
              <a:t>为何梯度会太大或者太小</a:t>
            </a:r>
          </a:p>
        </p:txBody>
      </p:sp>
      <p:sp>
        <p:nvSpPr>
          <p:cNvPr id="7" name="文本框 6">
            <a:extLst>
              <a:ext uri="{FF2B5EF4-FFF2-40B4-BE49-F238E27FC236}">
                <a16:creationId xmlns:a16="http://schemas.microsoft.com/office/drawing/2014/main" id="{62A92393-829B-8C83-D125-9656E75B7028}"/>
              </a:ext>
            </a:extLst>
          </p:cNvPr>
          <p:cNvSpPr txBox="1"/>
          <p:nvPr/>
        </p:nvSpPr>
        <p:spPr>
          <a:xfrm>
            <a:off x="379379" y="3793787"/>
            <a:ext cx="3540868" cy="1200329"/>
          </a:xfrm>
          <a:prstGeom prst="rect">
            <a:avLst/>
          </a:prstGeom>
          <a:noFill/>
        </p:spPr>
        <p:txBody>
          <a:bodyPr wrap="square" rtlCol="0">
            <a:spAutoFit/>
          </a:bodyPr>
          <a:lstStyle/>
          <a:p>
            <a:r>
              <a:rPr lang="zh-CN" altLang="en-US" dirty="0"/>
              <a:t>任何给定权重的损失梯度都将是一些导数的乘积，而这些导数取决于网络中后层的权重。根据链式法则</a:t>
            </a:r>
            <a:r>
              <a:rPr lang="en-US" altLang="zh-CN" dirty="0"/>
              <a:t>,</a:t>
            </a:r>
            <a:r>
              <a:rPr lang="zh-CN" altLang="en-US" dirty="0"/>
              <a:t>从后往前一层一层的链着</a:t>
            </a:r>
          </a:p>
        </p:txBody>
      </p:sp>
      <p:pic>
        <p:nvPicPr>
          <p:cNvPr id="9" name="图片 8" descr="图片包含 图示&#10;&#10;描述已自动生成">
            <a:extLst>
              <a:ext uri="{FF2B5EF4-FFF2-40B4-BE49-F238E27FC236}">
                <a16:creationId xmlns:a16="http://schemas.microsoft.com/office/drawing/2014/main" id="{1E21D8C9-200C-9ECE-7088-AFDBEAC10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4" y="5605013"/>
            <a:ext cx="4734586" cy="638264"/>
          </a:xfrm>
          <a:prstGeom prst="rect">
            <a:avLst/>
          </a:prstGeom>
        </p:spPr>
      </p:pic>
      <p:pic>
        <p:nvPicPr>
          <p:cNvPr id="11" name="图片 10" descr="文本, 信件&#10;&#10;描述已自动生成">
            <a:extLst>
              <a:ext uri="{FF2B5EF4-FFF2-40B4-BE49-F238E27FC236}">
                <a16:creationId xmlns:a16="http://schemas.microsoft.com/office/drawing/2014/main" id="{AC9E7740-03E2-7654-A702-0FF7B38F3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11" y="321013"/>
            <a:ext cx="5174428" cy="1546994"/>
          </a:xfrm>
          <a:prstGeom prst="rect">
            <a:avLst/>
          </a:prstGeom>
        </p:spPr>
      </p:pic>
      <p:sp>
        <p:nvSpPr>
          <p:cNvPr id="12" name="文本框 11">
            <a:extLst>
              <a:ext uri="{FF2B5EF4-FFF2-40B4-BE49-F238E27FC236}">
                <a16:creationId xmlns:a16="http://schemas.microsoft.com/office/drawing/2014/main" id="{1EA452ED-BF35-236E-821E-124B9FDEC0A1}"/>
              </a:ext>
            </a:extLst>
          </p:cNvPr>
          <p:cNvSpPr txBox="1"/>
          <p:nvPr/>
        </p:nvSpPr>
        <p:spPr>
          <a:xfrm>
            <a:off x="4581728" y="1949517"/>
            <a:ext cx="3861881" cy="646331"/>
          </a:xfrm>
          <a:prstGeom prst="rect">
            <a:avLst/>
          </a:prstGeom>
          <a:noFill/>
        </p:spPr>
        <p:txBody>
          <a:bodyPr wrap="square" rtlCol="0">
            <a:spAutoFit/>
          </a:bodyPr>
          <a:lstStyle/>
          <a:p>
            <a:r>
              <a:rPr lang="zh-CN" altLang="en-US" dirty="0"/>
              <a:t>如果有一个权重太小或者太大</a:t>
            </a:r>
            <a:r>
              <a:rPr lang="en-US" altLang="zh-CN" dirty="0"/>
              <a:t>,</a:t>
            </a:r>
            <a:r>
              <a:rPr lang="zh-CN" altLang="en-US" dirty="0"/>
              <a:t>会导致前面的层的梯度全部受到影响</a:t>
            </a:r>
          </a:p>
        </p:txBody>
      </p:sp>
      <p:sp>
        <p:nvSpPr>
          <p:cNvPr id="13" name="文本框 12">
            <a:extLst>
              <a:ext uri="{FF2B5EF4-FFF2-40B4-BE49-F238E27FC236}">
                <a16:creationId xmlns:a16="http://schemas.microsoft.com/office/drawing/2014/main" id="{5A59A7C8-6075-B9D2-CD63-E77B7F4A1AAB}"/>
              </a:ext>
            </a:extLst>
          </p:cNvPr>
          <p:cNvSpPr txBox="1"/>
          <p:nvPr/>
        </p:nvSpPr>
        <p:spPr>
          <a:xfrm>
            <a:off x="4581728" y="3035030"/>
            <a:ext cx="4523361" cy="369332"/>
          </a:xfrm>
          <a:prstGeom prst="rect">
            <a:avLst/>
          </a:prstGeom>
          <a:noFill/>
        </p:spPr>
        <p:txBody>
          <a:bodyPr wrap="square" rtlCol="0">
            <a:spAutoFit/>
          </a:bodyPr>
          <a:lstStyle/>
          <a:p>
            <a:r>
              <a:rPr lang="zh-CN" altLang="en-US" dirty="0"/>
              <a:t>什么导致了某一个权重太大或者太小</a:t>
            </a:r>
            <a:r>
              <a:rPr lang="en-US" altLang="zh-CN" dirty="0"/>
              <a:t>?</a:t>
            </a:r>
            <a:endParaRPr lang="zh-CN" altLang="en-US" dirty="0"/>
          </a:p>
        </p:txBody>
      </p:sp>
      <p:sp>
        <p:nvSpPr>
          <p:cNvPr id="15" name="文本框 14">
            <a:extLst>
              <a:ext uri="{FF2B5EF4-FFF2-40B4-BE49-F238E27FC236}">
                <a16:creationId xmlns:a16="http://schemas.microsoft.com/office/drawing/2014/main" id="{20B9C910-9EE6-46EB-0281-FB5EEF8F945C}"/>
              </a:ext>
            </a:extLst>
          </p:cNvPr>
          <p:cNvSpPr txBox="1"/>
          <p:nvPr/>
        </p:nvSpPr>
        <p:spPr>
          <a:xfrm>
            <a:off x="4581728" y="3578205"/>
            <a:ext cx="4445540" cy="646331"/>
          </a:xfrm>
          <a:prstGeom prst="rect">
            <a:avLst/>
          </a:prstGeom>
          <a:noFill/>
        </p:spPr>
        <p:txBody>
          <a:bodyPr wrap="square" rtlCol="0">
            <a:spAutoFit/>
          </a:bodyPr>
          <a:lstStyle/>
          <a:p>
            <a:r>
              <a:rPr lang="en-US" altLang="zh-CN" dirty="0"/>
              <a:t>1.</a:t>
            </a:r>
            <a:r>
              <a:rPr lang="zh-CN" altLang="en-US" dirty="0"/>
              <a:t>权重随机初始化</a:t>
            </a:r>
            <a:r>
              <a:rPr lang="en-US" altLang="zh-CN" dirty="0"/>
              <a:t>(</a:t>
            </a:r>
            <a:r>
              <a:rPr lang="zh-CN" altLang="en-US" dirty="0"/>
              <a:t>均值为</a:t>
            </a:r>
            <a:r>
              <a:rPr lang="en-US" altLang="zh-CN" dirty="0"/>
              <a:t>0,</a:t>
            </a:r>
            <a:r>
              <a:rPr lang="zh-CN" altLang="en-US" dirty="0"/>
              <a:t>方差为</a:t>
            </a:r>
            <a:r>
              <a:rPr lang="en-US" altLang="zh-CN" dirty="0"/>
              <a:t>1</a:t>
            </a:r>
            <a:r>
              <a:rPr lang="zh-CN" altLang="en-US" dirty="0"/>
              <a:t>的分布</a:t>
            </a:r>
            <a:r>
              <a:rPr lang="en-US" altLang="zh-CN" dirty="0"/>
              <a:t>)</a:t>
            </a:r>
          </a:p>
          <a:p>
            <a:r>
              <a:rPr lang="en-US" altLang="zh-CN" dirty="0"/>
              <a:t>2.</a:t>
            </a:r>
            <a:r>
              <a:rPr lang="zh-CN" altLang="en-US" dirty="0"/>
              <a:t>数据的不同特征数值上的差异</a:t>
            </a:r>
          </a:p>
        </p:txBody>
      </p:sp>
      <p:sp>
        <p:nvSpPr>
          <p:cNvPr id="16" name="文本框 15">
            <a:extLst>
              <a:ext uri="{FF2B5EF4-FFF2-40B4-BE49-F238E27FC236}">
                <a16:creationId xmlns:a16="http://schemas.microsoft.com/office/drawing/2014/main" id="{678D8361-936E-8FC6-2B3F-606B45ACC80C}"/>
              </a:ext>
            </a:extLst>
          </p:cNvPr>
          <p:cNvSpPr txBox="1"/>
          <p:nvPr/>
        </p:nvSpPr>
        <p:spPr>
          <a:xfrm>
            <a:off x="6031148" y="4460131"/>
            <a:ext cx="2996120" cy="369332"/>
          </a:xfrm>
          <a:prstGeom prst="rect">
            <a:avLst/>
          </a:prstGeom>
          <a:noFill/>
        </p:spPr>
        <p:txBody>
          <a:bodyPr wrap="square" rtlCol="0">
            <a:spAutoFit/>
          </a:bodyPr>
          <a:lstStyle/>
          <a:p>
            <a:r>
              <a:rPr lang="zh-CN" altLang="en-US" dirty="0"/>
              <a:t>怎么解决</a:t>
            </a:r>
            <a:r>
              <a:rPr lang="en-US" altLang="zh-CN" dirty="0"/>
              <a:t>?</a:t>
            </a:r>
            <a:endParaRPr lang="zh-CN" altLang="en-US" dirty="0"/>
          </a:p>
        </p:txBody>
      </p:sp>
      <p:sp>
        <p:nvSpPr>
          <p:cNvPr id="17" name="文本框 16">
            <a:extLst>
              <a:ext uri="{FF2B5EF4-FFF2-40B4-BE49-F238E27FC236}">
                <a16:creationId xmlns:a16="http://schemas.microsoft.com/office/drawing/2014/main" id="{30521FAE-1590-5AF8-4A08-75CFEC6F025B}"/>
              </a:ext>
            </a:extLst>
          </p:cNvPr>
          <p:cNvSpPr txBox="1"/>
          <p:nvPr/>
        </p:nvSpPr>
        <p:spPr>
          <a:xfrm>
            <a:off x="6096000" y="4994116"/>
            <a:ext cx="3933217" cy="923330"/>
          </a:xfrm>
          <a:prstGeom prst="rect">
            <a:avLst/>
          </a:prstGeom>
          <a:noFill/>
        </p:spPr>
        <p:txBody>
          <a:bodyPr wrap="square" rtlCol="0">
            <a:spAutoFit/>
          </a:bodyPr>
          <a:lstStyle/>
          <a:p>
            <a:pPr marL="342900" indent="-342900">
              <a:buAutoNum type="arabicPeriod"/>
            </a:pPr>
            <a:r>
              <a:rPr lang="en-US" altLang="zh-CN" dirty="0"/>
              <a:t>Xavier Initialization (</a:t>
            </a:r>
            <a:r>
              <a:rPr lang="zh-CN" altLang="en-US" dirty="0"/>
              <a:t>泽维尔初始化</a:t>
            </a:r>
            <a:r>
              <a:rPr lang="en-US" altLang="zh-CN" dirty="0"/>
              <a:t>)</a:t>
            </a:r>
          </a:p>
          <a:p>
            <a:pPr marL="342900" indent="-342900">
              <a:buAutoNum type="arabicPeriod"/>
            </a:pPr>
            <a:r>
              <a:rPr lang="en-US" altLang="zh-CN" dirty="0"/>
              <a:t>Batch normalization(</a:t>
            </a:r>
            <a:r>
              <a:rPr lang="zh-CN" altLang="en-US" dirty="0"/>
              <a:t>批次归一化</a:t>
            </a:r>
            <a:r>
              <a:rPr lang="en-US" altLang="zh-CN" dirty="0"/>
              <a:t>)</a:t>
            </a:r>
            <a:endParaRPr lang="zh-CN" altLang="en-US" dirty="0"/>
          </a:p>
        </p:txBody>
      </p:sp>
    </p:spTree>
    <p:extLst>
      <p:ext uri="{BB962C8B-B14F-4D97-AF65-F5344CB8AC3E}">
        <p14:creationId xmlns:p14="http://schemas.microsoft.com/office/powerpoint/2010/main" val="54955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3"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A4FF300-4533-4980-503F-303A92294E3E}"/>
              </a:ext>
            </a:extLst>
          </p:cNvPr>
          <p:cNvSpPr txBox="1"/>
          <p:nvPr/>
        </p:nvSpPr>
        <p:spPr>
          <a:xfrm>
            <a:off x="437745" y="291830"/>
            <a:ext cx="3472774" cy="369332"/>
          </a:xfrm>
          <a:prstGeom prst="rect">
            <a:avLst/>
          </a:prstGeom>
          <a:noFill/>
        </p:spPr>
        <p:txBody>
          <a:bodyPr wrap="square" rtlCol="0">
            <a:spAutoFit/>
          </a:bodyPr>
          <a:lstStyle/>
          <a:p>
            <a:r>
              <a:rPr lang="en-US" altLang="zh-CN" dirty="0"/>
              <a:t>Batch normalization</a:t>
            </a:r>
            <a:endParaRPr lang="zh-CN" altLang="en-US" dirty="0"/>
          </a:p>
        </p:txBody>
      </p:sp>
      <p:sp>
        <p:nvSpPr>
          <p:cNvPr id="5" name="文本框 4">
            <a:extLst>
              <a:ext uri="{FF2B5EF4-FFF2-40B4-BE49-F238E27FC236}">
                <a16:creationId xmlns:a16="http://schemas.microsoft.com/office/drawing/2014/main" id="{FC05A688-AD93-68C3-0AAC-BFED5A74D4BF}"/>
              </a:ext>
            </a:extLst>
          </p:cNvPr>
          <p:cNvSpPr txBox="1"/>
          <p:nvPr/>
        </p:nvSpPr>
        <p:spPr>
          <a:xfrm>
            <a:off x="437745" y="943583"/>
            <a:ext cx="3073940" cy="1200329"/>
          </a:xfrm>
          <a:prstGeom prst="rect">
            <a:avLst/>
          </a:prstGeom>
          <a:noFill/>
        </p:spPr>
        <p:txBody>
          <a:bodyPr wrap="square" rtlCol="0">
            <a:spAutoFit/>
          </a:bodyPr>
          <a:lstStyle/>
          <a:p>
            <a:r>
              <a:rPr lang="zh-CN" altLang="en-US" dirty="0"/>
              <a:t>归一化就是把数据放在同一个标尺上</a:t>
            </a:r>
            <a:r>
              <a:rPr lang="en-US" altLang="zh-CN" dirty="0"/>
              <a:t>(</a:t>
            </a:r>
            <a:r>
              <a:rPr lang="zh-CN" altLang="en-US" dirty="0"/>
              <a:t>同一个数值范围</a:t>
            </a:r>
            <a:r>
              <a:rPr lang="en-US" altLang="zh-CN" dirty="0"/>
              <a:t>),</a:t>
            </a:r>
            <a:r>
              <a:rPr lang="zh-CN" altLang="en-US" dirty="0"/>
              <a:t>常见的操作为将数据放到</a:t>
            </a:r>
            <a:r>
              <a:rPr lang="en-US" altLang="zh-CN" dirty="0"/>
              <a:t>0</a:t>
            </a:r>
            <a:r>
              <a:rPr lang="zh-CN" altLang="en-US" dirty="0"/>
              <a:t>到</a:t>
            </a:r>
            <a:r>
              <a:rPr lang="en-US" altLang="zh-CN" dirty="0"/>
              <a:t>1</a:t>
            </a:r>
            <a:r>
              <a:rPr lang="zh-CN" altLang="en-US" dirty="0"/>
              <a:t>之间</a:t>
            </a:r>
          </a:p>
        </p:txBody>
      </p:sp>
      <p:sp>
        <p:nvSpPr>
          <p:cNvPr id="6" name="AutoShape 2">
            <a:extLst>
              <a:ext uri="{FF2B5EF4-FFF2-40B4-BE49-F238E27FC236}">
                <a16:creationId xmlns:a16="http://schemas.microsoft.com/office/drawing/2014/main" id="{78839087-6979-E5F5-56B8-DC9AE9A58B5E}"/>
              </a:ext>
            </a:extLst>
          </p:cNvPr>
          <p:cNvSpPr>
            <a:spLocks noChangeAspect="1" noChangeArrowheads="1"/>
          </p:cNvSpPr>
          <p:nvPr/>
        </p:nvSpPr>
        <p:spPr bwMode="auto">
          <a:xfrm>
            <a:off x="583659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a:extLst>
              <a:ext uri="{FF2B5EF4-FFF2-40B4-BE49-F238E27FC236}">
                <a16:creationId xmlns:a16="http://schemas.microsoft.com/office/drawing/2014/main" id="{61B28CAC-03D7-9121-0D1B-B8C9AA593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45" y="2476500"/>
            <a:ext cx="2505075"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FBFBE9C-1715-73BB-EC76-43417001AFB3}"/>
              </a:ext>
            </a:extLst>
          </p:cNvPr>
          <p:cNvSpPr txBox="1"/>
          <p:nvPr/>
        </p:nvSpPr>
        <p:spPr>
          <a:xfrm>
            <a:off x="544749" y="3929974"/>
            <a:ext cx="2966936" cy="369332"/>
          </a:xfrm>
          <a:prstGeom prst="rect">
            <a:avLst/>
          </a:prstGeom>
          <a:noFill/>
        </p:spPr>
        <p:txBody>
          <a:bodyPr wrap="square" rtlCol="0">
            <a:spAutoFit/>
          </a:bodyPr>
          <a:lstStyle/>
          <a:p>
            <a:r>
              <a:rPr lang="zh-CN" altLang="en-US" dirty="0"/>
              <a:t>为何要归一化</a:t>
            </a:r>
            <a:r>
              <a:rPr lang="en-US" altLang="zh-CN" dirty="0"/>
              <a:t>?</a:t>
            </a:r>
            <a:endParaRPr lang="zh-CN" altLang="en-US" dirty="0"/>
          </a:p>
        </p:txBody>
      </p:sp>
      <p:sp>
        <p:nvSpPr>
          <p:cNvPr id="8" name="文本框 7">
            <a:extLst>
              <a:ext uri="{FF2B5EF4-FFF2-40B4-BE49-F238E27FC236}">
                <a16:creationId xmlns:a16="http://schemas.microsoft.com/office/drawing/2014/main" id="{91A41BA4-CFF8-67BA-1174-14C784C52795}"/>
              </a:ext>
            </a:extLst>
          </p:cNvPr>
          <p:cNvSpPr txBox="1"/>
          <p:nvPr/>
        </p:nvSpPr>
        <p:spPr>
          <a:xfrm>
            <a:off x="345332" y="4464996"/>
            <a:ext cx="3365770" cy="2308324"/>
          </a:xfrm>
          <a:prstGeom prst="rect">
            <a:avLst/>
          </a:prstGeom>
          <a:noFill/>
        </p:spPr>
        <p:txBody>
          <a:bodyPr wrap="square" rtlCol="0">
            <a:spAutoFit/>
          </a:bodyPr>
          <a:lstStyle/>
          <a:p>
            <a:r>
              <a:rPr lang="zh-CN" altLang="en-US" dirty="0"/>
              <a:t>每个样本的每个特征也可能存在很大差异。如果我们有一个特征对应的是一个人的年龄，而另一个特征对应的是这个人在过去五年中驾驶汽车的里程数，那么，我们同样可以看到，年龄和驾驶里程这两项数据并不在同一范围内。</a:t>
            </a:r>
          </a:p>
        </p:txBody>
      </p:sp>
      <p:sp>
        <p:nvSpPr>
          <p:cNvPr id="9" name="文本框 8">
            <a:extLst>
              <a:ext uri="{FF2B5EF4-FFF2-40B4-BE49-F238E27FC236}">
                <a16:creationId xmlns:a16="http://schemas.microsoft.com/office/drawing/2014/main" id="{EE5EC3DC-E41F-7565-D1AB-9CD3DC8A92BE}"/>
              </a:ext>
            </a:extLst>
          </p:cNvPr>
          <p:cNvSpPr txBox="1"/>
          <p:nvPr/>
        </p:nvSpPr>
        <p:spPr>
          <a:xfrm>
            <a:off x="4066161" y="340309"/>
            <a:ext cx="4105073" cy="1477328"/>
          </a:xfrm>
          <a:prstGeom prst="rect">
            <a:avLst/>
          </a:prstGeom>
          <a:noFill/>
        </p:spPr>
        <p:txBody>
          <a:bodyPr wrap="square" rtlCol="0">
            <a:spAutoFit/>
          </a:bodyPr>
          <a:lstStyle/>
          <a:p>
            <a:r>
              <a:rPr lang="zh-CN" altLang="en-US" dirty="0"/>
              <a:t>这些非标准化数据集中的较大数据点可能会导致神经网络的不稳定性，因为相对较大的输入可能会通过网络中的各层向下串联，这可能会导致梯度不平衡，因此可能会导致著名的梯度爆炸问题</a:t>
            </a:r>
          </a:p>
        </p:txBody>
      </p:sp>
      <p:pic>
        <p:nvPicPr>
          <p:cNvPr id="3080" name="Picture 8">
            <a:extLst>
              <a:ext uri="{FF2B5EF4-FFF2-40B4-BE49-F238E27FC236}">
                <a16:creationId xmlns:a16="http://schemas.microsoft.com/office/drawing/2014/main" id="{561B6F9E-795E-38EB-DCC6-38DEAC7BC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519" y="1904667"/>
            <a:ext cx="7581089" cy="390406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455F7FD-3B38-F1C6-058D-3E42C8393A1E}"/>
              </a:ext>
            </a:extLst>
          </p:cNvPr>
          <p:cNvSpPr txBox="1"/>
          <p:nvPr/>
        </p:nvSpPr>
        <p:spPr>
          <a:xfrm>
            <a:off x="4066161" y="5963055"/>
            <a:ext cx="7334656" cy="923330"/>
          </a:xfrm>
          <a:prstGeom prst="rect">
            <a:avLst/>
          </a:prstGeom>
          <a:noFill/>
        </p:spPr>
        <p:txBody>
          <a:bodyPr wrap="square" rtlCol="0">
            <a:spAutoFit/>
          </a:bodyPr>
          <a:lstStyle/>
          <a:p>
            <a:r>
              <a:rPr lang="en-US" altLang="zh-CN" dirty="0"/>
              <a:t>feature1</a:t>
            </a:r>
            <a:r>
              <a:rPr lang="zh-CN" altLang="en-US" dirty="0"/>
              <a:t>是第一张图片的特征图</a:t>
            </a:r>
            <a:r>
              <a:rPr lang="en-US" altLang="zh-CN" dirty="0"/>
              <a:t>,featrue2</a:t>
            </a:r>
            <a:r>
              <a:rPr lang="zh-CN" altLang="en-US" dirty="0"/>
              <a:t>是第二张图片的特征图</a:t>
            </a:r>
            <a:r>
              <a:rPr lang="en-US" altLang="zh-CN" dirty="0"/>
              <a:t>,</a:t>
            </a:r>
            <a:r>
              <a:rPr lang="zh-CN" altLang="en-US" dirty="0"/>
              <a:t>每个图片有两个通道</a:t>
            </a:r>
            <a:r>
              <a:rPr lang="en-US" altLang="zh-CN" dirty="0"/>
              <a:t>,</a:t>
            </a:r>
            <a:r>
              <a:rPr lang="zh-CN" altLang="en-US" dirty="0"/>
              <a:t>均值和标准差求的是</a:t>
            </a:r>
            <a:r>
              <a:rPr lang="zh-CN" altLang="en-US" dirty="0">
                <a:solidFill>
                  <a:srgbClr val="FF0000"/>
                </a:solidFill>
              </a:rPr>
              <a:t>不同图片同一通道</a:t>
            </a:r>
            <a:r>
              <a:rPr lang="zh-CN" altLang="en-US" dirty="0"/>
              <a:t>的均值和标准差</a:t>
            </a:r>
            <a:r>
              <a:rPr lang="en-US" altLang="zh-CN" dirty="0"/>
              <a:t>,</a:t>
            </a:r>
            <a:r>
              <a:rPr lang="zh-CN" altLang="en-US" dirty="0"/>
              <a:t>均值和方差是个向量</a:t>
            </a:r>
            <a:r>
              <a:rPr lang="en-US" altLang="zh-CN" dirty="0"/>
              <a:t>,</a:t>
            </a:r>
            <a:r>
              <a:rPr lang="zh-CN" altLang="en-US" dirty="0"/>
              <a:t>有两个通道</a:t>
            </a:r>
            <a:r>
              <a:rPr lang="en-US" altLang="zh-CN" dirty="0"/>
              <a:t>,</a:t>
            </a:r>
            <a:r>
              <a:rPr lang="zh-CN" altLang="en-US" dirty="0"/>
              <a:t>所以向量有两个元素</a:t>
            </a:r>
          </a:p>
        </p:txBody>
      </p:sp>
      <p:sp>
        <p:nvSpPr>
          <p:cNvPr id="14" name="文本框 13">
            <a:extLst>
              <a:ext uri="{FF2B5EF4-FFF2-40B4-BE49-F238E27FC236}">
                <a16:creationId xmlns:a16="http://schemas.microsoft.com/office/drawing/2014/main" id="{953C809D-0CFD-5E3F-F7F4-F6DF81A9284C}"/>
              </a:ext>
            </a:extLst>
          </p:cNvPr>
          <p:cNvSpPr txBox="1"/>
          <p:nvPr/>
        </p:nvSpPr>
        <p:spPr>
          <a:xfrm>
            <a:off x="8680317" y="128753"/>
            <a:ext cx="3339829" cy="2308324"/>
          </a:xfrm>
          <a:prstGeom prst="rect">
            <a:avLst/>
          </a:prstGeom>
          <a:noFill/>
        </p:spPr>
        <p:txBody>
          <a:bodyPr wrap="square" rtlCol="0">
            <a:spAutoFit/>
          </a:bodyPr>
          <a:lstStyle/>
          <a:p>
            <a:r>
              <a:rPr lang="zh-CN" altLang="en-US" dirty="0">
                <a:solidFill>
                  <a:srgbClr val="0070C0"/>
                </a:solidFill>
              </a:rPr>
              <a:t>作用</a:t>
            </a:r>
            <a:r>
              <a:rPr lang="en-US" altLang="zh-CN" dirty="0">
                <a:solidFill>
                  <a:srgbClr val="0070C0"/>
                </a:solidFill>
              </a:rPr>
              <a:t>:</a:t>
            </a:r>
            <a:r>
              <a:rPr lang="zh-CN" altLang="en-US" dirty="0"/>
              <a:t>归一化过程使得网络中的权重不会因数值过高或过低而失衡</a:t>
            </a:r>
          </a:p>
          <a:p>
            <a:r>
              <a:rPr lang="zh-CN" altLang="en-US" dirty="0"/>
              <a:t>在我们的模型中加入</a:t>
            </a:r>
            <a:endParaRPr lang="en-US" altLang="zh-CN" dirty="0"/>
          </a:p>
          <a:p>
            <a:r>
              <a:rPr lang="zh-CN" altLang="en-US" dirty="0"/>
              <a:t>可以大大提高训练速度，并降低离群大权重对训练过程的过度影响。</a:t>
            </a:r>
          </a:p>
          <a:p>
            <a:endParaRPr lang="zh-CN" altLang="en-US" dirty="0"/>
          </a:p>
        </p:txBody>
      </p:sp>
    </p:spTree>
    <p:extLst>
      <p:ext uri="{BB962C8B-B14F-4D97-AF65-F5344CB8AC3E}">
        <p14:creationId xmlns:p14="http://schemas.microsoft.com/office/powerpoint/2010/main" val="5348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44BC6CA-A2B7-292E-E091-089A342644CA}"/>
              </a:ext>
            </a:extLst>
          </p:cNvPr>
          <p:cNvSpPr txBox="1"/>
          <p:nvPr/>
        </p:nvSpPr>
        <p:spPr>
          <a:xfrm>
            <a:off x="290086" y="283779"/>
            <a:ext cx="3026979" cy="369332"/>
          </a:xfrm>
          <a:prstGeom prst="rect">
            <a:avLst/>
          </a:prstGeom>
          <a:noFill/>
        </p:spPr>
        <p:txBody>
          <a:bodyPr wrap="square" rtlCol="0">
            <a:spAutoFit/>
          </a:bodyPr>
          <a:lstStyle/>
          <a:p>
            <a:r>
              <a:rPr lang="en-US" altLang="zh-CN" dirty="0"/>
              <a:t>CNN</a:t>
            </a:r>
            <a:r>
              <a:rPr lang="zh-CN" altLang="en-US" dirty="0"/>
              <a:t>变种</a:t>
            </a:r>
            <a:r>
              <a:rPr lang="en-US" altLang="zh-CN" dirty="0"/>
              <a:t>:</a:t>
            </a:r>
            <a:r>
              <a:rPr lang="en-US" altLang="zh-CN" dirty="0" err="1"/>
              <a:t>ResNet</a:t>
            </a:r>
            <a:endParaRPr lang="zh-CN" altLang="en-US" dirty="0"/>
          </a:p>
        </p:txBody>
      </p:sp>
      <p:pic>
        <p:nvPicPr>
          <p:cNvPr id="7" name="图片 6">
            <a:extLst>
              <a:ext uri="{FF2B5EF4-FFF2-40B4-BE49-F238E27FC236}">
                <a16:creationId xmlns:a16="http://schemas.microsoft.com/office/drawing/2014/main" id="{22FA8FEB-75C1-0378-BD8C-E00960E7C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6" y="673924"/>
            <a:ext cx="2652677" cy="6078430"/>
          </a:xfrm>
          <a:prstGeom prst="rect">
            <a:avLst/>
          </a:prstGeom>
        </p:spPr>
      </p:pic>
      <p:sp>
        <p:nvSpPr>
          <p:cNvPr id="8" name="文本框 7">
            <a:extLst>
              <a:ext uri="{FF2B5EF4-FFF2-40B4-BE49-F238E27FC236}">
                <a16:creationId xmlns:a16="http://schemas.microsoft.com/office/drawing/2014/main" id="{B4906B95-D4D0-E9F8-716A-19CD53A9AE23}"/>
              </a:ext>
            </a:extLst>
          </p:cNvPr>
          <p:cNvSpPr txBox="1"/>
          <p:nvPr/>
        </p:nvSpPr>
        <p:spPr>
          <a:xfrm>
            <a:off x="3560322" y="307307"/>
            <a:ext cx="3531141" cy="369332"/>
          </a:xfrm>
          <a:prstGeom prst="rect">
            <a:avLst/>
          </a:prstGeom>
          <a:noFill/>
        </p:spPr>
        <p:txBody>
          <a:bodyPr wrap="square" rtlCol="0">
            <a:spAutoFit/>
          </a:bodyPr>
          <a:lstStyle/>
          <a:p>
            <a:r>
              <a:rPr lang="zh-CN" altLang="en-US" dirty="0"/>
              <a:t>退化问题</a:t>
            </a:r>
          </a:p>
        </p:txBody>
      </p:sp>
      <p:sp>
        <p:nvSpPr>
          <p:cNvPr id="10" name="文本框 9">
            <a:extLst>
              <a:ext uri="{FF2B5EF4-FFF2-40B4-BE49-F238E27FC236}">
                <a16:creationId xmlns:a16="http://schemas.microsoft.com/office/drawing/2014/main" id="{502E1431-6EF7-BFBF-98B4-B4B277FB7FDA}"/>
              </a:ext>
            </a:extLst>
          </p:cNvPr>
          <p:cNvSpPr txBox="1"/>
          <p:nvPr/>
        </p:nvSpPr>
        <p:spPr>
          <a:xfrm>
            <a:off x="3543840" y="865762"/>
            <a:ext cx="3015574" cy="1477328"/>
          </a:xfrm>
          <a:prstGeom prst="rect">
            <a:avLst/>
          </a:prstGeom>
          <a:noFill/>
        </p:spPr>
        <p:txBody>
          <a:bodyPr wrap="square" rtlCol="0">
            <a:spAutoFit/>
          </a:bodyPr>
          <a:lstStyle/>
          <a:p>
            <a:r>
              <a:rPr lang="zh-CN" altLang="en-US" dirty="0"/>
              <a:t>随着网络深度的不断增大，所引入的激活函数也越来越多，数据被映射到更加离散的空间，此时已经难以让数据回到原点</a:t>
            </a:r>
          </a:p>
        </p:txBody>
      </p:sp>
      <p:sp>
        <p:nvSpPr>
          <p:cNvPr id="12" name="文本框 11">
            <a:extLst>
              <a:ext uri="{FF2B5EF4-FFF2-40B4-BE49-F238E27FC236}">
                <a16:creationId xmlns:a16="http://schemas.microsoft.com/office/drawing/2014/main" id="{3C04AE9B-F632-B0CA-6188-E57A40C2CB07}"/>
              </a:ext>
            </a:extLst>
          </p:cNvPr>
          <p:cNvSpPr txBox="1"/>
          <p:nvPr/>
        </p:nvSpPr>
        <p:spPr>
          <a:xfrm>
            <a:off x="3543840" y="3103123"/>
            <a:ext cx="3177973" cy="646331"/>
          </a:xfrm>
          <a:prstGeom prst="rect">
            <a:avLst/>
          </a:prstGeom>
          <a:noFill/>
        </p:spPr>
        <p:txBody>
          <a:bodyPr wrap="square" rtlCol="0">
            <a:spAutoFit/>
          </a:bodyPr>
          <a:lstStyle/>
          <a:p>
            <a:r>
              <a:rPr lang="zh-CN" altLang="en-US" dirty="0"/>
              <a:t>残差结构</a:t>
            </a:r>
            <a:r>
              <a:rPr lang="en-US" altLang="zh-CN" dirty="0"/>
              <a:t>(residual)</a:t>
            </a:r>
          </a:p>
          <a:p>
            <a:r>
              <a:rPr lang="zh-CN" altLang="en-US" dirty="0"/>
              <a:t>增加线性分支</a:t>
            </a:r>
          </a:p>
        </p:txBody>
      </p:sp>
      <p:pic>
        <p:nvPicPr>
          <p:cNvPr id="18" name="图片 17" descr="图示&#10;&#10;描述已自动生成">
            <a:extLst>
              <a:ext uri="{FF2B5EF4-FFF2-40B4-BE49-F238E27FC236}">
                <a16:creationId xmlns:a16="http://schemas.microsoft.com/office/drawing/2014/main" id="{6769E85F-ACD0-CD0E-B96F-C388EBC21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2" y="3859860"/>
            <a:ext cx="6787485" cy="2881756"/>
          </a:xfrm>
          <a:prstGeom prst="rect">
            <a:avLst/>
          </a:prstGeom>
        </p:spPr>
      </p:pic>
      <p:sp>
        <p:nvSpPr>
          <p:cNvPr id="21" name="文本框 20">
            <a:extLst>
              <a:ext uri="{FF2B5EF4-FFF2-40B4-BE49-F238E27FC236}">
                <a16:creationId xmlns:a16="http://schemas.microsoft.com/office/drawing/2014/main" id="{C190D39B-AF01-9E5D-CCDF-A74E76E8143C}"/>
              </a:ext>
            </a:extLst>
          </p:cNvPr>
          <p:cNvSpPr txBox="1"/>
          <p:nvPr/>
        </p:nvSpPr>
        <p:spPr>
          <a:xfrm>
            <a:off x="7393021" y="307307"/>
            <a:ext cx="4202349" cy="923330"/>
          </a:xfrm>
          <a:prstGeom prst="rect">
            <a:avLst/>
          </a:prstGeom>
          <a:noFill/>
        </p:spPr>
        <p:txBody>
          <a:bodyPr wrap="square" rtlCol="0">
            <a:spAutoFit/>
          </a:bodyPr>
          <a:lstStyle/>
          <a:p>
            <a:r>
              <a:rPr lang="zh-CN" altLang="en-US" dirty="0"/>
              <a:t>卷积之后的特征矩阵</a:t>
            </a:r>
            <a:r>
              <a:rPr lang="en-US" altLang="zh-CN" dirty="0"/>
              <a:t>,</a:t>
            </a:r>
            <a:r>
              <a:rPr lang="zh-CN" altLang="en-US" dirty="0"/>
              <a:t>加上残差分支的特征矩阵</a:t>
            </a:r>
            <a:endParaRPr lang="en-US" altLang="zh-CN" dirty="0"/>
          </a:p>
          <a:p>
            <a:r>
              <a:rPr lang="en-US" altLang="zh-CN" dirty="0">
                <a:solidFill>
                  <a:srgbClr val="FF0000"/>
                </a:solidFill>
              </a:rPr>
              <a:t>(</a:t>
            </a:r>
            <a:r>
              <a:rPr lang="zh-CN" altLang="en-US" dirty="0">
                <a:solidFill>
                  <a:srgbClr val="FF0000"/>
                </a:solidFill>
              </a:rPr>
              <a:t>要求两个特征矩阵的形状必须相等</a:t>
            </a:r>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204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59FED23A-15F5-7300-FD80-E3F26F84F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41051" cy="5642043"/>
          </a:xfrm>
          <a:prstGeom prst="rect">
            <a:avLst/>
          </a:prstGeom>
        </p:spPr>
      </p:pic>
      <p:sp>
        <p:nvSpPr>
          <p:cNvPr id="6" name="文本框 5">
            <a:extLst>
              <a:ext uri="{FF2B5EF4-FFF2-40B4-BE49-F238E27FC236}">
                <a16:creationId xmlns:a16="http://schemas.microsoft.com/office/drawing/2014/main" id="{8D015337-AD2E-854A-B0E4-3D3756BE781B}"/>
              </a:ext>
            </a:extLst>
          </p:cNvPr>
          <p:cNvSpPr txBox="1"/>
          <p:nvPr/>
        </p:nvSpPr>
        <p:spPr>
          <a:xfrm>
            <a:off x="6096000" y="359923"/>
            <a:ext cx="5800928" cy="3693319"/>
          </a:xfrm>
          <a:prstGeom prst="rect">
            <a:avLst/>
          </a:prstGeom>
          <a:noFill/>
        </p:spPr>
        <p:txBody>
          <a:bodyPr wrap="square" rtlCol="0">
            <a:spAutoFit/>
          </a:bodyPr>
          <a:lstStyle/>
          <a:p>
            <a:r>
              <a:rPr lang="en-US" altLang="zh-CN" dirty="0"/>
              <a:t>1.</a:t>
            </a:r>
            <a:r>
              <a:rPr lang="zh-CN" altLang="en-US" dirty="0"/>
              <a:t>输入图片的特征是</a:t>
            </a:r>
            <a:r>
              <a:rPr lang="en-US" altLang="zh-CN" dirty="0"/>
              <a:t>56x56x256,</a:t>
            </a:r>
            <a:r>
              <a:rPr lang="zh-CN" altLang="en-US" dirty="0"/>
              <a:t>高</a:t>
            </a:r>
            <a:r>
              <a:rPr lang="en-US" altLang="zh-CN" dirty="0"/>
              <a:t>56</a:t>
            </a:r>
            <a:r>
              <a:rPr lang="zh-CN" altLang="en-US" dirty="0"/>
              <a:t>宽</a:t>
            </a:r>
            <a:r>
              <a:rPr lang="en-US" altLang="zh-CN" dirty="0"/>
              <a:t>56</a:t>
            </a:r>
            <a:r>
              <a:rPr lang="zh-CN" altLang="en-US" dirty="0"/>
              <a:t>通道</a:t>
            </a:r>
            <a:r>
              <a:rPr lang="en-US" altLang="zh-CN" dirty="0"/>
              <a:t>256</a:t>
            </a:r>
          </a:p>
          <a:p>
            <a:endParaRPr lang="en-US" altLang="zh-CN" dirty="0"/>
          </a:p>
          <a:p>
            <a:r>
              <a:rPr lang="en-US" altLang="zh-CN" dirty="0"/>
              <a:t>2.</a:t>
            </a:r>
            <a:r>
              <a:rPr lang="zh-CN" altLang="en-US" dirty="0"/>
              <a:t>经过第一层</a:t>
            </a:r>
            <a:r>
              <a:rPr lang="en-US" altLang="zh-CN" dirty="0"/>
              <a:t>1x1</a:t>
            </a:r>
            <a:r>
              <a:rPr lang="zh-CN" altLang="en-US" dirty="0"/>
              <a:t>的卷积核</a:t>
            </a:r>
            <a:r>
              <a:rPr lang="en-US" altLang="zh-CN" dirty="0"/>
              <a:t>,</a:t>
            </a:r>
            <a:r>
              <a:rPr lang="zh-CN" altLang="en-US" dirty="0"/>
              <a:t>步长</a:t>
            </a:r>
            <a:r>
              <a:rPr lang="en-US" altLang="zh-CN" dirty="0"/>
              <a:t>stride</a:t>
            </a:r>
            <a:r>
              <a:rPr lang="zh-CN" altLang="en-US" dirty="0"/>
              <a:t>为</a:t>
            </a:r>
            <a:r>
              <a:rPr lang="en-US" altLang="zh-CN" dirty="0"/>
              <a:t>1,128</a:t>
            </a:r>
            <a:r>
              <a:rPr lang="zh-CN" altLang="en-US" dirty="0"/>
              <a:t>个卷积核对应</a:t>
            </a:r>
            <a:r>
              <a:rPr lang="en-US" altLang="zh-CN" dirty="0"/>
              <a:t>128</a:t>
            </a:r>
            <a:r>
              <a:rPr lang="zh-CN" altLang="en-US" dirty="0"/>
              <a:t>个输出</a:t>
            </a:r>
            <a:r>
              <a:rPr lang="en-US" altLang="zh-CN" dirty="0"/>
              <a:t>,</a:t>
            </a:r>
            <a:r>
              <a:rPr lang="zh-CN" altLang="en-US" dirty="0"/>
              <a:t>图片特征变为了</a:t>
            </a:r>
            <a:r>
              <a:rPr lang="en-US" altLang="zh-CN" dirty="0"/>
              <a:t>56x56x128</a:t>
            </a:r>
          </a:p>
          <a:p>
            <a:endParaRPr lang="en-US" altLang="zh-CN" dirty="0"/>
          </a:p>
          <a:p>
            <a:r>
              <a:rPr lang="en-US" altLang="zh-CN" dirty="0"/>
              <a:t>3.</a:t>
            </a:r>
            <a:r>
              <a:rPr lang="zh-CN" altLang="en-US" dirty="0"/>
              <a:t>第二层</a:t>
            </a:r>
            <a:r>
              <a:rPr lang="en-US" altLang="zh-CN" dirty="0"/>
              <a:t>,3x3</a:t>
            </a:r>
            <a:r>
              <a:rPr lang="zh-CN" altLang="en-US" dirty="0"/>
              <a:t>的卷积核</a:t>
            </a:r>
            <a:r>
              <a:rPr lang="en-US" altLang="zh-CN" dirty="0"/>
              <a:t>,</a:t>
            </a:r>
            <a:r>
              <a:rPr lang="zh-CN" altLang="en-US" dirty="0"/>
              <a:t>步长为</a:t>
            </a:r>
            <a:r>
              <a:rPr lang="en-US" altLang="zh-CN" dirty="0"/>
              <a:t>2(</a:t>
            </a:r>
            <a:r>
              <a:rPr lang="zh-CN" altLang="en-US" dirty="0"/>
              <a:t>导致维度缩减</a:t>
            </a:r>
            <a:r>
              <a:rPr lang="en-US" altLang="zh-CN" dirty="0"/>
              <a:t>),128</a:t>
            </a:r>
            <a:r>
              <a:rPr lang="zh-CN" altLang="en-US" dirty="0"/>
              <a:t>个卷积核对应</a:t>
            </a:r>
            <a:r>
              <a:rPr lang="en-US" altLang="zh-CN" dirty="0"/>
              <a:t>128</a:t>
            </a:r>
            <a:r>
              <a:rPr lang="zh-CN" altLang="en-US" dirty="0"/>
              <a:t>输出</a:t>
            </a:r>
            <a:r>
              <a:rPr lang="en-US" altLang="zh-CN" dirty="0"/>
              <a:t>,</a:t>
            </a:r>
            <a:r>
              <a:rPr lang="zh-CN" altLang="en-US" dirty="0"/>
              <a:t>图片特征变为了</a:t>
            </a:r>
            <a:r>
              <a:rPr lang="en-US" altLang="zh-CN" dirty="0"/>
              <a:t>28x28x128</a:t>
            </a:r>
          </a:p>
          <a:p>
            <a:endParaRPr lang="en-US" altLang="zh-CN" dirty="0"/>
          </a:p>
          <a:p>
            <a:r>
              <a:rPr lang="en-US" altLang="zh-CN" dirty="0"/>
              <a:t>4.</a:t>
            </a:r>
            <a:r>
              <a:rPr lang="zh-CN" altLang="en-US" dirty="0"/>
              <a:t>同理</a:t>
            </a:r>
            <a:r>
              <a:rPr lang="en-US" altLang="zh-CN" dirty="0"/>
              <a:t>,</a:t>
            </a:r>
            <a:r>
              <a:rPr lang="zh-CN" altLang="en-US" dirty="0"/>
              <a:t>图片特征变为了</a:t>
            </a:r>
            <a:r>
              <a:rPr lang="en-US" altLang="zh-CN" dirty="0"/>
              <a:t>28x28x512</a:t>
            </a:r>
          </a:p>
          <a:p>
            <a:endParaRPr lang="en-US" altLang="zh-CN" dirty="0"/>
          </a:p>
          <a:p>
            <a:r>
              <a:rPr lang="en-US" altLang="zh-CN" dirty="0"/>
              <a:t>5.</a:t>
            </a:r>
            <a:r>
              <a:rPr lang="zh-CN" altLang="en-US" dirty="0"/>
              <a:t>而右边的虚线部分</a:t>
            </a:r>
            <a:r>
              <a:rPr lang="en-US" altLang="zh-CN" dirty="0"/>
              <a:t>,1x1</a:t>
            </a:r>
            <a:r>
              <a:rPr lang="zh-CN" altLang="en-US" dirty="0"/>
              <a:t>的卷积核</a:t>
            </a:r>
            <a:r>
              <a:rPr lang="en-US" altLang="zh-CN" dirty="0"/>
              <a:t>,</a:t>
            </a:r>
            <a:r>
              <a:rPr lang="zh-CN" altLang="en-US" dirty="0"/>
              <a:t>步长为</a:t>
            </a:r>
            <a:r>
              <a:rPr lang="en-US" altLang="zh-CN" dirty="0"/>
              <a:t>2,512</a:t>
            </a:r>
            <a:r>
              <a:rPr lang="zh-CN" altLang="en-US" dirty="0"/>
              <a:t>个卷积核对应</a:t>
            </a:r>
            <a:r>
              <a:rPr lang="en-US" altLang="zh-CN" dirty="0"/>
              <a:t>512</a:t>
            </a:r>
            <a:r>
              <a:rPr lang="zh-CN" altLang="en-US" dirty="0"/>
              <a:t>个输出</a:t>
            </a:r>
            <a:r>
              <a:rPr lang="en-US" altLang="zh-CN" dirty="0"/>
              <a:t>,</a:t>
            </a:r>
            <a:r>
              <a:rPr lang="zh-CN" altLang="en-US" dirty="0"/>
              <a:t>图片特征变为</a:t>
            </a:r>
            <a:r>
              <a:rPr lang="en-US" altLang="zh-CN" dirty="0"/>
              <a:t>28x28x512</a:t>
            </a:r>
          </a:p>
          <a:p>
            <a:endParaRPr lang="zh-CN" altLang="en-US" dirty="0"/>
          </a:p>
        </p:txBody>
      </p:sp>
      <p:sp>
        <p:nvSpPr>
          <p:cNvPr id="7" name="文本框 6">
            <a:extLst>
              <a:ext uri="{FF2B5EF4-FFF2-40B4-BE49-F238E27FC236}">
                <a16:creationId xmlns:a16="http://schemas.microsoft.com/office/drawing/2014/main" id="{2A75D60D-915A-31F1-171A-F67BF2FFA8A0}"/>
              </a:ext>
            </a:extLst>
          </p:cNvPr>
          <p:cNvSpPr txBox="1"/>
          <p:nvPr/>
        </p:nvSpPr>
        <p:spPr>
          <a:xfrm>
            <a:off x="6206247" y="4426085"/>
            <a:ext cx="4854102" cy="369332"/>
          </a:xfrm>
          <a:prstGeom prst="rect">
            <a:avLst/>
          </a:prstGeom>
          <a:noFill/>
        </p:spPr>
        <p:txBody>
          <a:bodyPr wrap="square" rtlCol="0">
            <a:spAutoFit/>
          </a:bodyPr>
          <a:lstStyle/>
          <a:p>
            <a:r>
              <a:rPr lang="zh-CN" altLang="en-US" dirty="0"/>
              <a:t>右边</a:t>
            </a:r>
            <a:r>
              <a:rPr lang="en-US" altLang="zh-CN" dirty="0"/>
              <a:t>1x1</a:t>
            </a:r>
            <a:r>
              <a:rPr lang="zh-CN" altLang="en-US" dirty="0"/>
              <a:t>尺寸的卷积核的作用的升维和降维</a:t>
            </a:r>
          </a:p>
        </p:txBody>
      </p:sp>
    </p:spTree>
    <p:extLst>
      <p:ext uri="{BB962C8B-B14F-4D97-AF65-F5344CB8AC3E}">
        <p14:creationId xmlns:p14="http://schemas.microsoft.com/office/powerpoint/2010/main" val="366226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9781F6-8880-55DD-0313-7CFAEEDFBFB7}"/>
              </a:ext>
            </a:extLst>
          </p:cNvPr>
          <p:cNvSpPr txBox="1"/>
          <p:nvPr/>
        </p:nvSpPr>
        <p:spPr>
          <a:xfrm>
            <a:off x="403598" y="258554"/>
            <a:ext cx="1891862" cy="369332"/>
          </a:xfrm>
          <a:prstGeom prst="rect">
            <a:avLst/>
          </a:prstGeom>
          <a:noFill/>
        </p:spPr>
        <p:txBody>
          <a:bodyPr wrap="square" rtlCol="0">
            <a:spAutoFit/>
          </a:bodyPr>
          <a:lstStyle/>
          <a:p>
            <a:r>
              <a:rPr lang="zh-CN" altLang="en-US" dirty="0"/>
              <a:t>正则化</a:t>
            </a:r>
            <a:endParaRPr lang="en-US" altLang="zh-CN" dirty="0"/>
          </a:p>
        </p:txBody>
      </p:sp>
      <p:sp>
        <p:nvSpPr>
          <p:cNvPr id="5" name="文本框 4">
            <a:extLst>
              <a:ext uri="{FF2B5EF4-FFF2-40B4-BE49-F238E27FC236}">
                <a16:creationId xmlns:a16="http://schemas.microsoft.com/office/drawing/2014/main" id="{836469C3-E208-9302-92F7-DF46538573ED}"/>
              </a:ext>
            </a:extLst>
          </p:cNvPr>
          <p:cNvSpPr txBox="1"/>
          <p:nvPr/>
        </p:nvSpPr>
        <p:spPr>
          <a:xfrm>
            <a:off x="340536" y="870256"/>
            <a:ext cx="2837792" cy="1200329"/>
          </a:xfrm>
          <a:prstGeom prst="rect">
            <a:avLst/>
          </a:prstGeom>
          <a:noFill/>
        </p:spPr>
        <p:txBody>
          <a:bodyPr wrap="square" rtlCol="0">
            <a:spAutoFit/>
          </a:bodyPr>
          <a:lstStyle/>
          <a:p>
            <a:r>
              <a:rPr lang="zh-CN" altLang="en-US" dirty="0"/>
              <a:t>正则化一种通过对复杂性进行惩罚来帮助减少过拟合</a:t>
            </a:r>
            <a:r>
              <a:rPr lang="en-US" altLang="zh-CN" dirty="0"/>
              <a:t>,</a:t>
            </a:r>
            <a:r>
              <a:rPr lang="zh-CN" altLang="en-US" dirty="0"/>
              <a:t>降低网络方差的一种工具</a:t>
            </a:r>
            <a:r>
              <a:rPr lang="en-US" altLang="zh-CN" dirty="0"/>
              <a:t>.</a:t>
            </a:r>
            <a:endParaRPr lang="zh-CN" altLang="en-US" dirty="0"/>
          </a:p>
        </p:txBody>
      </p:sp>
      <p:sp>
        <p:nvSpPr>
          <p:cNvPr id="6" name="文本框 5">
            <a:extLst>
              <a:ext uri="{FF2B5EF4-FFF2-40B4-BE49-F238E27FC236}">
                <a16:creationId xmlns:a16="http://schemas.microsoft.com/office/drawing/2014/main" id="{84ACCC35-7ED3-B2BD-99CF-147A172E9388}"/>
              </a:ext>
            </a:extLst>
          </p:cNvPr>
          <p:cNvSpPr txBox="1"/>
          <p:nvPr/>
        </p:nvSpPr>
        <p:spPr>
          <a:xfrm>
            <a:off x="340536" y="2453114"/>
            <a:ext cx="2774730" cy="2031325"/>
          </a:xfrm>
          <a:prstGeom prst="rect">
            <a:avLst/>
          </a:prstGeom>
          <a:noFill/>
        </p:spPr>
        <p:txBody>
          <a:bodyPr wrap="square" rtlCol="0">
            <a:spAutoFit/>
          </a:bodyPr>
          <a:lstStyle/>
          <a:p>
            <a:r>
              <a:rPr lang="zh-CN" altLang="en-US" dirty="0"/>
              <a:t>复杂性</a:t>
            </a:r>
            <a:r>
              <a:rPr lang="en-US" altLang="zh-CN" dirty="0"/>
              <a:t>:</a:t>
            </a:r>
            <a:r>
              <a:rPr lang="zh-CN" altLang="en-US" dirty="0"/>
              <a:t>网络中的参数太多</a:t>
            </a:r>
            <a:r>
              <a:rPr lang="en-US" altLang="zh-CN" dirty="0"/>
              <a:t>,</a:t>
            </a:r>
            <a:r>
              <a:rPr lang="zh-CN" altLang="en-US" dirty="0"/>
              <a:t>权重分布不平衡</a:t>
            </a:r>
            <a:endParaRPr lang="en-US" altLang="zh-CN" dirty="0"/>
          </a:p>
          <a:p>
            <a:r>
              <a:rPr lang="zh-CN" altLang="en-US" dirty="0"/>
              <a:t>好比我们解决一道数学题</a:t>
            </a:r>
            <a:r>
              <a:rPr lang="en-US" altLang="zh-CN" dirty="0"/>
              <a:t>,</a:t>
            </a:r>
            <a:r>
              <a:rPr lang="zh-CN" altLang="en-US" dirty="0"/>
              <a:t>如果我们用了一个很复杂的方法</a:t>
            </a:r>
            <a:r>
              <a:rPr lang="en-US" altLang="zh-CN" dirty="0"/>
              <a:t>,</a:t>
            </a:r>
            <a:r>
              <a:rPr lang="zh-CN" altLang="en-US" dirty="0"/>
              <a:t>那么一般来说</a:t>
            </a:r>
            <a:r>
              <a:rPr lang="en-US" altLang="zh-CN" dirty="0"/>
              <a:t>,</a:t>
            </a:r>
            <a:r>
              <a:rPr lang="zh-CN" altLang="en-US" dirty="0"/>
              <a:t>这个复杂的方法就很难具有通用性</a:t>
            </a:r>
          </a:p>
        </p:txBody>
      </p:sp>
      <p:sp>
        <p:nvSpPr>
          <p:cNvPr id="7" name="文本框 6">
            <a:extLst>
              <a:ext uri="{FF2B5EF4-FFF2-40B4-BE49-F238E27FC236}">
                <a16:creationId xmlns:a16="http://schemas.microsoft.com/office/drawing/2014/main" id="{C6843F66-7863-BD4A-FFAD-C4A7CDD09218}"/>
              </a:ext>
            </a:extLst>
          </p:cNvPr>
          <p:cNvSpPr txBox="1"/>
          <p:nvPr/>
        </p:nvSpPr>
        <p:spPr>
          <a:xfrm>
            <a:off x="340536" y="4852932"/>
            <a:ext cx="2654912" cy="923330"/>
          </a:xfrm>
          <a:prstGeom prst="rect">
            <a:avLst/>
          </a:prstGeom>
          <a:noFill/>
        </p:spPr>
        <p:txBody>
          <a:bodyPr wrap="square" rtlCol="0">
            <a:spAutoFit/>
          </a:bodyPr>
          <a:lstStyle/>
          <a:p>
            <a:r>
              <a:rPr lang="zh-CN" altLang="en-US" dirty="0"/>
              <a:t>正则化</a:t>
            </a:r>
            <a:r>
              <a:rPr lang="en-US" altLang="zh-CN" dirty="0"/>
              <a:t>:</a:t>
            </a:r>
            <a:r>
              <a:rPr lang="zh-CN" altLang="en-US" dirty="0"/>
              <a:t>在损失函数中添加一个项</a:t>
            </a:r>
            <a:r>
              <a:rPr lang="en-US" altLang="zh-CN" dirty="0"/>
              <a:t>,</a:t>
            </a:r>
            <a:r>
              <a:rPr lang="zh-CN" altLang="en-US" dirty="0"/>
              <a:t>对大权重进行惩罚</a:t>
            </a:r>
          </a:p>
        </p:txBody>
      </p:sp>
      <p:pic>
        <p:nvPicPr>
          <p:cNvPr id="1026" name="Picture 2">
            <a:extLst>
              <a:ext uri="{FF2B5EF4-FFF2-40B4-BE49-F238E27FC236}">
                <a16:creationId xmlns:a16="http://schemas.microsoft.com/office/drawing/2014/main" id="{A42437FA-367C-2595-E9AE-A91009B25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9" y="5753100"/>
            <a:ext cx="3448050" cy="110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5A803D1-16CC-DF9F-5FF4-6A312F16EAD2}"/>
              </a:ext>
            </a:extLst>
          </p:cNvPr>
          <p:cNvSpPr txBox="1"/>
          <p:nvPr/>
        </p:nvSpPr>
        <p:spPr>
          <a:xfrm>
            <a:off x="4262997" y="627886"/>
            <a:ext cx="3499944" cy="2862322"/>
          </a:xfrm>
          <a:prstGeom prst="rect">
            <a:avLst/>
          </a:prstGeom>
          <a:noFill/>
        </p:spPr>
        <p:txBody>
          <a:bodyPr wrap="square" rtlCol="0">
            <a:spAutoFit/>
          </a:bodyPr>
          <a:lstStyle/>
          <a:p>
            <a:r>
              <a:rPr lang="zh-CN" altLang="en-US" dirty="0">
                <a:solidFill>
                  <a:srgbClr val="0070C0"/>
                </a:solidFill>
              </a:rPr>
              <a:t>原理</a:t>
            </a:r>
            <a:r>
              <a:rPr lang="en-US" altLang="zh-CN" dirty="0">
                <a:solidFill>
                  <a:srgbClr val="0070C0"/>
                </a:solidFill>
              </a:rPr>
              <a:t>:</a:t>
            </a:r>
            <a:r>
              <a:rPr lang="zh-CN" altLang="en-US" dirty="0"/>
              <a:t>因为损失函数的目的是降低损失函数的值</a:t>
            </a:r>
            <a:r>
              <a:rPr lang="en-US" altLang="zh-CN" dirty="0"/>
              <a:t>,</a:t>
            </a:r>
            <a:r>
              <a:rPr lang="zh-CN" altLang="en-US" dirty="0"/>
              <a:t>而观察我们增加的那一项</a:t>
            </a:r>
            <a:r>
              <a:rPr lang="en-US" altLang="zh-CN" dirty="0"/>
              <a:t>,</a:t>
            </a:r>
            <a:r>
              <a:rPr lang="zh-CN" altLang="en-US" dirty="0"/>
              <a:t>如果权重大</a:t>
            </a:r>
            <a:r>
              <a:rPr lang="en-US" altLang="zh-CN" dirty="0"/>
              <a:t>,</a:t>
            </a:r>
            <a:r>
              <a:rPr lang="zh-CN" altLang="en-US" dirty="0"/>
              <a:t>乘积便会变大</a:t>
            </a:r>
            <a:r>
              <a:rPr lang="en-US" altLang="zh-CN" dirty="0"/>
              <a:t>,</a:t>
            </a:r>
            <a:r>
              <a:rPr lang="zh-CN" altLang="en-US" dirty="0"/>
              <a:t>整个损失函数就变大</a:t>
            </a:r>
            <a:r>
              <a:rPr lang="en-US" altLang="zh-CN" dirty="0"/>
              <a:t>,</a:t>
            </a:r>
          </a:p>
          <a:p>
            <a:r>
              <a:rPr lang="zh-CN" altLang="en-US" dirty="0"/>
              <a:t>加了这一项</a:t>
            </a:r>
            <a:r>
              <a:rPr lang="en-US" altLang="zh-CN" dirty="0"/>
              <a:t>,</a:t>
            </a:r>
            <a:r>
              <a:rPr lang="zh-CN" altLang="en-US" dirty="0"/>
              <a:t>就好比一个惩罚</a:t>
            </a:r>
            <a:r>
              <a:rPr lang="en-US" altLang="zh-CN" dirty="0"/>
              <a:t>,</a:t>
            </a:r>
            <a:r>
              <a:rPr lang="zh-CN" altLang="en-US" dirty="0"/>
              <a:t>如果权重设置太大</a:t>
            </a:r>
            <a:r>
              <a:rPr lang="en-US" altLang="zh-CN" dirty="0"/>
              <a:t>,</a:t>
            </a:r>
            <a:r>
              <a:rPr lang="zh-CN" altLang="en-US" dirty="0"/>
              <a:t>损失函数也会变得很大</a:t>
            </a:r>
            <a:r>
              <a:rPr lang="en-US" altLang="zh-CN" dirty="0"/>
              <a:t>,</a:t>
            </a:r>
            <a:r>
              <a:rPr lang="zh-CN" altLang="en-US" dirty="0"/>
              <a:t>而我们的梯度下降法</a:t>
            </a:r>
            <a:r>
              <a:rPr lang="en-US" altLang="zh-CN" dirty="0"/>
              <a:t>,</a:t>
            </a:r>
            <a:r>
              <a:rPr lang="zh-CN" altLang="en-US" dirty="0"/>
              <a:t>或者其他优化函数</a:t>
            </a:r>
            <a:r>
              <a:rPr lang="en-US" altLang="zh-CN" dirty="0"/>
              <a:t>,</a:t>
            </a:r>
            <a:r>
              <a:rPr lang="zh-CN" altLang="en-US" dirty="0"/>
              <a:t>就会激励模型去减小权重</a:t>
            </a:r>
          </a:p>
          <a:p>
            <a:endParaRPr lang="zh-CN" altLang="en-US" dirty="0">
              <a:solidFill>
                <a:srgbClr val="0070C0"/>
              </a:solidFill>
            </a:endParaRPr>
          </a:p>
        </p:txBody>
      </p:sp>
    </p:spTree>
    <p:extLst>
      <p:ext uri="{BB962C8B-B14F-4D97-AF65-F5344CB8AC3E}">
        <p14:creationId xmlns:p14="http://schemas.microsoft.com/office/powerpoint/2010/main" val="20314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52C941-07B7-6771-CD60-25CCF65A71B2}"/>
              </a:ext>
            </a:extLst>
          </p:cNvPr>
          <p:cNvSpPr txBox="1"/>
          <p:nvPr/>
        </p:nvSpPr>
        <p:spPr>
          <a:xfrm>
            <a:off x="227023" y="245942"/>
            <a:ext cx="2358522" cy="369332"/>
          </a:xfrm>
          <a:prstGeom prst="rect">
            <a:avLst/>
          </a:prstGeom>
          <a:noFill/>
        </p:spPr>
        <p:txBody>
          <a:bodyPr wrap="square" rtlCol="0">
            <a:spAutoFit/>
          </a:bodyPr>
          <a:lstStyle/>
          <a:p>
            <a:r>
              <a:rPr lang="en-US" altLang="zh-CN" dirty="0"/>
              <a:t>MAS</a:t>
            </a:r>
            <a:endParaRPr lang="zh-CN" altLang="en-US" dirty="0"/>
          </a:p>
        </p:txBody>
      </p:sp>
      <p:sp>
        <p:nvSpPr>
          <p:cNvPr id="3" name="文本框 2">
            <a:extLst>
              <a:ext uri="{FF2B5EF4-FFF2-40B4-BE49-F238E27FC236}">
                <a16:creationId xmlns:a16="http://schemas.microsoft.com/office/drawing/2014/main" id="{555BBB17-38CB-267F-583C-677E335D0F79}"/>
              </a:ext>
            </a:extLst>
          </p:cNvPr>
          <p:cNvSpPr txBox="1"/>
          <p:nvPr/>
        </p:nvSpPr>
        <p:spPr>
          <a:xfrm>
            <a:off x="321617" y="819807"/>
            <a:ext cx="2699056" cy="1200329"/>
          </a:xfrm>
          <a:prstGeom prst="rect">
            <a:avLst/>
          </a:prstGeom>
          <a:noFill/>
        </p:spPr>
        <p:txBody>
          <a:bodyPr wrap="square" rtlCol="0">
            <a:spAutoFit/>
          </a:bodyPr>
          <a:lstStyle/>
          <a:p>
            <a:r>
              <a:rPr lang="zh-CN" altLang="en-US" dirty="0">
                <a:solidFill>
                  <a:srgbClr val="0070C0"/>
                </a:solidFill>
              </a:rPr>
              <a:t>一致性</a:t>
            </a:r>
            <a:r>
              <a:rPr lang="en-US" altLang="zh-CN" dirty="0">
                <a:solidFill>
                  <a:srgbClr val="0070C0"/>
                </a:solidFill>
              </a:rPr>
              <a:t>consensus:</a:t>
            </a:r>
          </a:p>
          <a:p>
            <a:r>
              <a:rPr lang="en-US" altLang="zh-CN" dirty="0"/>
              <a:t>"</a:t>
            </a:r>
            <a:r>
              <a:rPr lang="zh-CN" altLang="en-US" dirty="0"/>
              <a:t>一致性</a:t>
            </a:r>
            <a:r>
              <a:rPr lang="en-US" altLang="zh-CN" dirty="0"/>
              <a:t>" </a:t>
            </a:r>
            <a:r>
              <a:rPr lang="zh-CN" altLang="en-US" dirty="0"/>
              <a:t>是指就一定数量的利益达成一致，该数量取决于所有智能体的状态</a:t>
            </a:r>
          </a:p>
        </p:txBody>
      </p:sp>
      <p:sp>
        <p:nvSpPr>
          <p:cNvPr id="5" name="文本框 4">
            <a:extLst>
              <a:ext uri="{FF2B5EF4-FFF2-40B4-BE49-F238E27FC236}">
                <a16:creationId xmlns:a16="http://schemas.microsoft.com/office/drawing/2014/main" id="{AF1D7C51-62BB-FA5A-3067-9AB2BB3F856D}"/>
              </a:ext>
            </a:extLst>
          </p:cNvPr>
          <p:cNvSpPr txBox="1"/>
          <p:nvPr/>
        </p:nvSpPr>
        <p:spPr>
          <a:xfrm>
            <a:off x="416210" y="2459421"/>
            <a:ext cx="2560320" cy="1477328"/>
          </a:xfrm>
          <a:prstGeom prst="rect">
            <a:avLst/>
          </a:prstGeom>
          <a:noFill/>
        </p:spPr>
        <p:txBody>
          <a:bodyPr wrap="square" rtlCol="0">
            <a:spAutoFit/>
          </a:bodyPr>
          <a:lstStyle/>
          <a:p>
            <a:r>
              <a:rPr lang="zh-CN" altLang="en-US" dirty="0">
                <a:solidFill>
                  <a:srgbClr val="0070C0"/>
                </a:solidFill>
              </a:rPr>
              <a:t>合作</a:t>
            </a:r>
            <a:r>
              <a:rPr lang="en-US" altLang="zh-CN" dirty="0">
                <a:solidFill>
                  <a:srgbClr val="0070C0"/>
                </a:solidFill>
              </a:rPr>
              <a:t>cooperation:</a:t>
            </a:r>
          </a:p>
          <a:p>
            <a:r>
              <a:rPr lang="zh-CN" altLang="en-US" dirty="0"/>
              <a:t>合作可以非正式地解释为 </a:t>
            </a:r>
            <a:r>
              <a:rPr lang="en-US" altLang="zh-CN" dirty="0"/>
              <a:t>"</a:t>
            </a:r>
            <a:r>
              <a:rPr lang="zh-CN" altLang="en-US" dirty="0"/>
              <a:t>同意提供自己的状态并遵循一个共同的协议来服务于群体目标</a:t>
            </a:r>
            <a:r>
              <a:rPr lang="en-US" altLang="zh-CN" dirty="0"/>
              <a:t>"</a:t>
            </a:r>
            <a:r>
              <a:rPr lang="zh-CN" altLang="en-US" dirty="0"/>
              <a:t>。</a:t>
            </a:r>
          </a:p>
        </p:txBody>
      </p:sp>
      <p:sp>
        <p:nvSpPr>
          <p:cNvPr id="6" name="文本框 5">
            <a:extLst>
              <a:ext uri="{FF2B5EF4-FFF2-40B4-BE49-F238E27FC236}">
                <a16:creationId xmlns:a16="http://schemas.microsoft.com/office/drawing/2014/main" id="{8DA54A33-D67D-474A-F47B-3EB12CFB8406}"/>
              </a:ext>
            </a:extLst>
          </p:cNvPr>
          <p:cNvSpPr txBox="1"/>
          <p:nvPr/>
        </p:nvSpPr>
        <p:spPr>
          <a:xfrm>
            <a:off x="324770" y="4162096"/>
            <a:ext cx="2743200" cy="1477328"/>
          </a:xfrm>
          <a:prstGeom prst="rect">
            <a:avLst/>
          </a:prstGeom>
          <a:noFill/>
        </p:spPr>
        <p:txBody>
          <a:bodyPr wrap="square" rtlCol="0">
            <a:spAutoFit/>
          </a:bodyPr>
          <a:lstStyle/>
          <a:p>
            <a:r>
              <a:rPr lang="zh-CN" altLang="en-US" dirty="0"/>
              <a:t>应用场景</a:t>
            </a:r>
            <a:r>
              <a:rPr lang="en-US" altLang="zh-CN" dirty="0"/>
              <a:t>:</a:t>
            </a:r>
          </a:p>
          <a:p>
            <a:r>
              <a:rPr lang="en-US" altLang="zh-CN" dirty="0"/>
              <a:t>1.</a:t>
            </a:r>
            <a:r>
              <a:rPr lang="zh-CN" altLang="en-US" dirty="0"/>
              <a:t>羊群理论</a:t>
            </a:r>
            <a:r>
              <a:rPr lang="en-US" altLang="zh-CN" dirty="0"/>
              <a:t>,</a:t>
            </a:r>
            <a:r>
              <a:rPr lang="zh-CN" altLang="en-US" dirty="0"/>
              <a:t>动态拓扑结构</a:t>
            </a:r>
            <a:endParaRPr lang="en-US" altLang="zh-CN" dirty="0"/>
          </a:p>
          <a:p>
            <a:r>
              <a:rPr lang="en-US" altLang="zh-CN" dirty="0"/>
              <a:t>2.</a:t>
            </a:r>
            <a:r>
              <a:rPr lang="zh-CN" altLang="en-US" dirty="0"/>
              <a:t>小世界图的快速一致性</a:t>
            </a:r>
            <a:endParaRPr lang="en-US" altLang="zh-CN" dirty="0"/>
          </a:p>
          <a:p>
            <a:r>
              <a:rPr lang="en-US" altLang="zh-CN" dirty="0"/>
              <a:t>3.</a:t>
            </a:r>
            <a:r>
              <a:rPr lang="zh-CN" altLang="en-US" dirty="0"/>
              <a:t>空间会和</a:t>
            </a:r>
            <a:endParaRPr lang="en-US" altLang="zh-CN" dirty="0"/>
          </a:p>
          <a:p>
            <a:r>
              <a:rPr lang="en-US" altLang="zh-CN" dirty="0"/>
              <a:t>4.</a:t>
            </a:r>
            <a:r>
              <a:rPr lang="zh-CN" altLang="en-US" dirty="0"/>
              <a:t>马尔可夫链</a:t>
            </a:r>
          </a:p>
        </p:txBody>
      </p:sp>
      <p:sp>
        <p:nvSpPr>
          <p:cNvPr id="7" name="文本框 6">
            <a:extLst>
              <a:ext uri="{FF2B5EF4-FFF2-40B4-BE49-F238E27FC236}">
                <a16:creationId xmlns:a16="http://schemas.microsoft.com/office/drawing/2014/main" id="{F5145CB4-E068-720F-F19C-0491DF0956E9}"/>
              </a:ext>
            </a:extLst>
          </p:cNvPr>
          <p:cNvSpPr txBox="1"/>
          <p:nvPr/>
        </p:nvSpPr>
        <p:spPr>
          <a:xfrm>
            <a:off x="4534163" y="725214"/>
            <a:ext cx="3354902" cy="923330"/>
          </a:xfrm>
          <a:prstGeom prst="rect">
            <a:avLst/>
          </a:prstGeom>
          <a:noFill/>
        </p:spPr>
        <p:txBody>
          <a:bodyPr wrap="square" rtlCol="0">
            <a:spAutoFit/>
          </a:bodyPr>
          <a:lstStyle/>
          <a:p>
            <a:r>
              <a:rPr lang="zh-CN" altLang="en-US" dirty="0"/>
              <a:t>网络拓扑结构</a:t>
            </a:r>
            <a:r>
              <a:rPr lang="en-US" altLang="zh-CN" dirty="0"/>
              <a:t>,</a:t>
            </a:r>
            <a:r>
              <a:rPr lang="zh-CN" altLang="en-US" dirty="0"/>
              <a:t>拉普拉斯矩阵</a:t>
            </a:r>
            <a:r>
              <a:rPr lang="en-US" altLang="zh-CN" dirty="0"/>
              <a:t>,</a:t>
            </a:r>
            <a:r>
              <a:rPr lang="zh-CN" altLang="en-US" dirty="0"/>
              <a:t>随机非负矩阵</a:t>
            </a:r>
            <a:r>
              <a:rPr lang="en-US" altLang="zh-CN" dirty="0"/>
              <a:t>,</a:t>
            </a:r>
            <a:r>
              <a:rPr lang="zh-CN" altLang="en-US" dirty="0"/>
              <a:t>代数连通性</a:t>
            </a:r>
            <a:r>
              <a:rPr lang="en-US" altLang="zh-CN" dirty="0"/>
              <a:t>(</a:t>
            </a:r>
            <a:r>
              <a:rPr lang="zh-CN" altLang="en-US" dirty="0"/>
              <a:t>一致性的主要研究方法</a:t>
            </a:r>
            <a:r>
              <a:rPr lang="en-US" altLang="zh-CN" dirty="0"/>
              <a:t>)</a:t>
            </a:r>
            <a:endParaRPr lang="zh-CN" altLang="en-US" dirty="0"/>
          </a:p>
        </p:txBody>
      </p:sp>
      <p:pic>
        <p:nvPicPr>
          <p:cNvPr id="2050" name="Picture 2">
            <a:extLst>
              <a:ext uri="{FF2B5EF4-FFF2-40B4-BE49-F238E27FC236}">
                <a16:creationId xmlns:a16="http://schemas.microsoft.com/office/drawing/2014/main" id="{E1349215-F6D7-9B9E-2F07-17C66AAC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 y="5543550"/>
            <a:ext cx="4876800"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CBEF6D0-A545-E631-666F-8897178FFDD7}"/>
              </a:ext>
            </a:extLst>
          </p:cNvPr>
          <p:cNvSpPr txBox="1"/>
          <p:nvPr/>
        </p:nvSpPr>
        <p:spPr>
          <a:xfrm>
            <a:off x="4641368" y="1690063"/>
            <a:ext cx="4017054" cy="1477328"/>
          </a:xfrm>
          <a:prstGeom prst="rect">
            <a:avLst/>
          </a:prstGeom>
          <a:noFill/>
        </p:spPr>
        <p:txBody>
          <a:bodyPr wrap="square" rtlCol="0">
            <a:spAutoFit/>
          </a:bodyPr>
          <a:lstStyle/>
          <a:p>
            <a:r>
              <a:rPr lang="zh-CN" altLang="en-US" dirty="0">
                <a:solidFill>
                  <a:srgbClr val="0070C0"/>
                </a:solidFill>
              </a:rPr>
              <a:t>网络拓扑结构</a:t>
            </a:r>
            <a:r>
              <a:rPr lang="en-US" altLang="zh-CN" dirty="0">
                <a:solidFill>
                  <a:srgbClr val="0070C0"/>
                </a:solidFill>
              </a:rPr>
              <a:t>:</a:t>
            </a:r>
            <a:r>
              <a:rPr lang="zh-CN" altLang="en-US" dirty="0"/>
              <a:t>一个图或者网络的结构</a:t>
            </a:r>
            <a:endParaRPr lang="en-US" altLang="zh-CN" dirty="0"/>
          </a:p>
          <a:p>
            <a:r>
              <a:rPr lang="zh-CN" altLang="en-US" dirty="0">
                <a:solidFill>
                  <a:srgbClr val="0070C0"/>
                </a:solidFill>
              </a:rPr>
              <a:t>拉普拉斯矩阵</a:t>
            </a:r>
            <a:r>
              <a:rPr lang="en-US" altLang="zh-CN" dirty="0">
                <a:solidFill>
                  <a:srgbClr val="0070C0"/>
                </a:solidFill>
              </a:rPr>
              <a:t>:</a:t>
            </a:r>
            <a:r>
              <a:rPr lang="zh-CN" altLang="en-US" dirty="0"/>
              <a:t>拉普拉斯算子就是未知数的二阶偏导</a:t>
            </a:r>
            <a:r>
              <a:rPr lang="en-US" altLang="zh-CN" dirty="0"/>
              <a:t>’</a:t>
            </a:r>
          </a:p>
          <a:p>
            <a:r>
              <a:rPr lang="zh-CN" altLang="en-US" dirty="0">
                <a:solidFill>
                  <a:srgbClr val="0070C0"/>
                </a:solidFill>
              </a:rPr>
              <a:t>代数连通性</a:t>
            </a:r>
            <a:r>
              <a:rPr lang="en-US" altLang="zh-CN" dirty="0">
                <a:solidFill>
                  <a:srgbClr val="0070C0"/>
                </a:solidFill>
              </a:rPr>
              <a:t>:</a:t>
            </a:r>
            <a:r>
              <a:rPr lang="zh-CN" altLang="en-US" dirty="0"/>
              <a:t>拉普拉斯矩阵的第二小特征值</a:t>
            </a:r>
          </a:p>
        </p:txBody>
      </p:sp>
      <p:pic>
        <p:nvPicPr>
          <p:cNvPr id="2052" name="Picture 4">
            <a:extLst>
              <a:ext uri="{FF2B5EF4-FFF2-40B4-BE49-F238E27FC236}">
                <a16:creationId xmlns:a16="http://schemas.microsoft.com/office/drawing/2014/main" id="{7A1B7362-92F1-3343-69A5-BD31156498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1368" y="3233920"/>
            <a:ext cx="7058748" cy="289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8EECCF1D-D524-D11A-BF3A-D5450623E10F}"/>
              </a:ext>
            </a:extLst>
          </p:cNvPr>
          <p:cNvSpPr>
            <a:spLocks noChangeAspect="1" noChangeArrowheads="1"/>
          </p:cNvSpPr>
          <p:nvPr/>
        </p:nvSpPr>
        <p:spPr bwMode="auto">
          <a:xfrm>
            <a:off x="707654" y="3369399"/>
            <a:ext cx="167858" cy="1678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a:extLst>
              <a:ext uri="{FF2B5EF4-FFF2-40B4-BE49-F238E27FC236}">
                <a16:creationId xmlns:a16="http://schemas.microsoft.com/office/drawing/2014/main" id="{7B3F2DF9-1570-AF2D-63C3-2A12B9917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06" y="824807"/>
            <a:ext cx="5455394" cy="321553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845B431-8575-302C-35FE-6304367EC657}"/>
              </a:ext>
            </a:extLst>
          </p:cNvPr>
          <p:cNvSpPr txBox="1"/>
          <p:nvPr/>
        </p:nvSpPr>
        <p:spPr>
          <a:xfrm>
            <a:off x="321617" y="283779"/>
            <a:ext cx="5126946" cy="369332"/>
          </a:xfrm>
          <a:prstGeom prst="rect">
            <a:avLst/>
          </a:prstGeom>
          <a:noFill/>
        </p:spPr>
        <p:txBody>
          <a:bodyPr wrap="square" rtlCol="0">
            <a:spAutoFit/>
          </a:bodyPr>
          <a:lstStyle/>
          <a:p>
            <a:r>
              <a:rPr lang="zh-CN" altLang="en-US" dirty="0"/>
              <a:t>分布式控制系统下对联网的多车辆协同控制框架</a:t>
            </a:r>
          </a:p>
        </p:txBody>
      </p:sp>
      <p:sp>
        <p:nvSpPr>
          <p:cNvPr id="6" name="文本框 5">
            <a:extLst>
              <a:ext uri="{FF2B5EF4-FFF2-40B4-BE49-F238E27FC236}">
                <a16:creationId xmlns:a16="http://schemas.microsoft.com/office/drawing/2014/main" id="{29DC014A-D07C-B2D8-AA4C-8C8B8E7E1178}"/>
              </a:ext>
            </a:extLst>
          </p:cNvPr>
          <p:cNvSpPr txBox="1"/>
          <p:nvPr/>
        </p:nvSpPr>
        <p:spPr>
          <a:xfrm>
            <a:off x="119818" y="4059260"/>
            <a:ext cx="5845853" cy="3139321"/>
          </a:xfrm>
          <a:prstGeom prst="rect">
            <a:avLst/>
          </a:prstGeom>
          <a:noFill/>
        </p:spPr>
        <p:txBody>
          <a:bodyPr wrap="square" rtlCol="0">
            <a:spAutoFit/>
          </a:bodyPr>
          <a:lstStyle/>
          <a:p>
            <a:r>
              <a:rPr lang="en-US" altLang="zh-CN" dirty="0"/>
              <a:t>P(s)</a:t>
            </a:r>
            <a:r>
              <a:rPr lang="zh-CN" altLang="en-US" dirty="0"/>
              <a:t>代表每辆车的动态与其他车辆的动态的解耦</a:t>
            </a:r>
            <a:r>
              <a:rPr lang="en-US" altLang="zh-CN" dirty="0"/>
              <a:t>,</a:t>
            </a:r>
            <a:r>
              <a:rPr lang="zh-CN" altLang="en-US" dirty="0"/>
              <a:t>个人理解是将该车辆的运动信息和其他车辆的运动信息解耦</a:t>
            </a:r>
            <a:r>
              <a:rPr lang="en-US" altLang="zh-CN" dirty="0"/>
              <a:t>,(</a:t>
            </a:r>
            <a:r>
              <a:rPr lang="zh-CN" altLang="en-US" dirty="0"/>
              <a:t>解耦就是解开耦合</a:t>
            </a:r>
            <a:r>
              <a:rPr lang="en-US" altLang="zh-CN" dirty="0"/>
              <a:t>,</a:t>
            </a:r>
            <a:r>
              <a:rPr lang="zh-CN" altLang="en-US" dirty="0"/>
              <a:t>减少两者之间的依赖性</a:t>
            </a:r>
            <a:r>
              <a:rPr lang="en-US" altLang="zh-CN" dirty="0"/>
              <a:t>,</a:t>
            </a:r>
            <a:r>
              <a:rPr lang="zh-CN" altLang="en-US" dirty="0"/>
              <a:t>增加灵活性</a:t>
            </a:r>
            <a:r>
              <a:rPr lang="en-US" altLang="zh-CN" dirty="0"/>
              <a:t>),</a:t>
            </a:r>
            <a:r>
              <a:rPr lang="zh-CN" altLang="en-US" dirty="0"/>
              <a:t>然后系统传递函数</a:t>
            </a:r>
            <a:r>
              <a:rPr lang="en-US" altLang="zh-CN" dirty="0"/>
              <a:t>In</a:t>
            </a:r>
            <a:r>
              <a:rPr lang="zh-CN" altLang="en-US" dirty="0"/>
              <a:t>克罗内克积</a:t>
            </a:r>
            <a:r>
              <a:rPr lang="en-US" altLang="zh-CN" dirty="0"/>
              <a:t>P(s)</a:t>
            </a:r>
          </a:p>
          <a:p>
            <a:r>
              <a:rPr lang="en-US" altLang="zh-CN" dirty="0"/>
              <a:t>K(s)</a:t>
            </a:r>
            <a:r>
              <a:rPr lang="zh-CN" altLang="en-US" dirty="0"/>
              <a:t>代表每辆车的控制器状态与其他车辆的控制器状态解耦</a:t>
            </a:r>
            <a:r>
              <a:rPr lang="en-US" altLang="zh-CN" dirty="0"/>
              <a:t>,</a:t>
            </a:r>
            <a:r>
              <a:rPr lang="zh-CN" altLang="en-US" dirty="0"/>
              <a:t>系统传递函数</a:t>
            </a:r>
            <a:r>
              <a:rPr lang="en-US" altLang="zh-CN" dirty="0"/>
              <a:t>In</a:t>
            </a:r>
            <a:r>
              <a:rPr lang="zh-CN" altLang="en-US" dirty="0"/>
              <a:t>克诺内克积</a:t>
            </a:r>
            <a:r>
              <a:rPr lang="en-US" altLang="zh-CN" dirty="0"/>
              <a:t>K(s)</a:t>
            </a:r>
          </a:p>
          <a:p>
            <a:r>
              <a:rPr lang="zh-CN" altLang="en-US" dirty="0"/>
              <a:t>耦合是因为多辆车之间基于一致性反馈的合作形成的</a:t>
            </a:r>
          </a:p>
          <a:p>
            <a:r>
              <a:rPr lang="zh-CN" altLang="en-US" dirty="0"/>
              <a:t>因为多辆车之间使用同样的控制器</a:t>
            </a:r>
            <a:r>
              <a:rPr lang="en-US" altLang="zh-CN" dirty="0"/>
              <a:t>,</a:t>
            </a:r>
            <a:r>
              <a:rPr lang="zh-CN" altLang="en-US" dirty="0"/>
              <a:t>因此他们可以形成一个具有一致性反馈增益的增益矩阵</a:t>
            </a:r>
            <a:r>
              <a:rPr lang="en-US" altLang="zh-CN" dirty="0"/>
              <a:t>L</a:t>
            </a:r>
            <a:r>
              <a:rPr lang="zh-CN" altLang="en-US" dirty="0"/>
              <a:t>克罗内克积</a:t>
            </a:r>
            <a:r>
              <a:rPr lang="en-US" altLang="zh-CN" dirty="0" err="1"/>
              <a:t>Im</a:t>
            </a:r>
            <a:r>
              <a:rPr lang="en-US" altLang="zh-CN" dirty="0"/>
              <a:t>,</a:t>
            </a:r>
            <a:r>
              <a:rPr lang="zh-CN" altLang="en-US" dirty="0"/>
              <a:t>通过增益矩阵反馈的车辆</a:t>
            </a:r>
            <a:r>
              <a:rPr lang="en-US" altLang="zh-CN" dirty="0"/>
              <a:t>,</a:t>
            </a:r>
            <a:r>
              <a:rPr lang="zh-CN" altLang="en-US" dirty="0"/>
              <a:t>不断优化</a:t>
            </a:r>
          </a:p>
          <a:p>
            <a:endParaRPr lang="zh-CN" altLang="en-US" dirty="0"/>
          </a:p>
        </p:txBody>
      </p:sp>
      <p:pic>
        <p:nvPicPr>
          <p:cNvPr id="3078" name="Picture 6">
            <a:extLst>
              <a:ext uri="{FF2B5EF4-FFF2-40B4-BE49-F238E27FC236}">
                <a16:creationId xmlns:a16="http://schemas.microsoft.com/office/drawing/2014/main" id="{A36307BB-D59A-3AD2-5091-E11459DF3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413" y="734119"/>
            <a:ext cx="2486025"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F72E73-9D08-7E17-EA35-A4A963A61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127" y="2222851"/>
            <a:ext cx="43719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03B6E2FF-4FC4-66F8-4EC5-08FCCC809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0162" y="4606044"/>
            <a:ext cx="314325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85DD73-407F-3035-2F8A-DD28A2394B78}"/>
              </a:ext>
            </a:extLst>
          </p:cNvPr>
          <p:cNvSpPr txBox="1"/>
          <p:nvPr/>
        </p:nvSpPr>
        <p:spPr>
          <a:xfrm>
            <a:off x="6634264" y="359923"/>
            <a:ext cx="3939702" cy="369332"/>
          </a:xfrm>
          <a:prstGeom prst="rect">
            <a:avLst/>
          </a:prstGeom>
          <a:noFill/>
        </p:spPr>
        <p:txBody>
          <a:bodyPr wrap="square" rtlCol="0">
            <a:spAutoFit/>
          </a:bodyPr>
          <a:lstStyle/>
          <a:p>
            <a:r>
              <a:rPr lang="zh-CN" altLang="en-US" dirty="0"/>
              <a:t>运动方程</a:t>
            </a:r>
          </a:p>
        </p:txBody>
      </p:sp>
      <p:sp>
        <p:nvSpPr>
          <p:cNvPr id="3" name="文本框 2">
            <a:extLst>
              <a:ext uri="{FF2B5EF4-FFF2-40B4-BE49-F238E27FC236}">
                <a16:creationId xmlns:a16="http://schemas.microsoft.com/office/drawing/2014/main" id="{042C3FC6-9A62-8747-E70F-64379356AFAC}"/>
              </a:ext>
            </a:extLst>
          </p:cNvPr>
          <p:cNvSpPr txBox="1"/>
          <p:nvPr/>
        </p:nvSpPr>
        <p:spPr>
          <a:xfrm>
            <a:off x="6670162" y="1650804"/>
            <a:ext cx="2824034" cy="369332"/>
          </a:xfrm>
          <a:prstGeom prst="rect">
            <a:avLst/>
          </a:prstGeom>
          <a:noFill/>
        </p:spPr>
        <p:txBody>
          <a:bodyPr wrap="square" rtlCol="0">
            <a:spAutoFit/>
          </a:bodyPr>
          <a:lstStyle/>
          <a:p>
            <a:r>
              <a:rPr lang="en-US" altLang="zh-CN" dirty="0"/>
              <a:t>Xi</a:t>
            </a:r>
            <a:r>
              <a:rPr lang="zh-CN" altLang="en-US" dirty="0"/>
              <a:t>代表状态</a:t>
            </a:r>
            <a:r>
              <a:rPr lang="en-US" altLang="zh-CN" dirty="0"/>
              <a:t>,</a:t>
            </a:r>
            <a:r>
              <a:rPr lang="en-US" altLang="zh-CN" dirty="0" err="1"/>
              <a:t>ui</a:t>
            </a:r>
            <a:r>
              <a:rPr lang="zh-CN" altLang="en-US" dirty="0"/>
              <a:t>代表控制</a:t>
            </a:r>
          </a:p>
        </p:txBody>
      </p:sp>
      <p:sp>
        <p:nvSpPr>
          <p:cNvPr id="7" name="文本框 6">
            <a:extLst>
              <a:ext uri="{FF2B5EF4-FFF2-40B4-BE49-F238E27FC236}">
                <a16:creationId xmlns:a16="http://schemas.microsoft.com/office/drawing/2014/main" id="{635E7FEA-E393-0396-6C76-B0FA0C4B3DD9}"/>
              </a:ext>
            </a:extLst>
          </p:cNvPr>
          <p:cNvSpPr txBox="1"/>
          <p:nvPr/>
        </p:nvSpPr>
        <p:spPr>
          <a:xfrm>
            <a:off x="6567413" y="3647872"/>
            <a:ext cx="4278927" cy="923330"/>
          </a:xfrm>
          <a:prstGeom prst="rect">
            <a:avLst/>
          </a:prstGeom>
          <a:noFill/>
        </p:spPr>
        <p:txBody>
          <a:bodyPr wrap="square" rtlCol="0">
            <a:spAutoFit/>
          </a:bodyPr>
          <a:lstStyle/>
          <a:p>
            <a:r>
              <a:rPr lang="zh-CN" altLang="en-US" dirty="0"/>
              <a:t>其他状态的测量</a:t>
            </a:r>
            <a:r>
              <a:rPr lang="en-US" altLang="zh-CN" dirty="0"/>
              <a:t>:</a:t>
            </a:r>
          </a:p>
          <a:p>
            <a:r>
              <a:rPr lang="en-US" altLang="zh-CN" dirty="0"/>
              <a:t>Yi:</a:t>
            </a:r>
            <a:r>
              <a:rPr lang="zh-CN" altLang="en-US" dirty="0"/>
              <a:t>车辆的内部状态</a:t>
            </a:r>
            <a:endParaRPr lang="en-US" altLang="zh-CN" dirty="0"/>
          </a:p>
          <a:p>
            <a:r>
              <a:rPr lang="en-US" altLang="zh-CN" dirty="0"/>
              <a:t>Zij:</a:t>
            </a:r>
            <a:r>
              <a:rPr lang="zh-CN" altLang="en-US" dirty="0"/>
              <a:t>该车辆与外部车辆的状态差</a:t>
            </a:r>
          </a:p>
        </p:txBody>
      </p:sp>
      <p:sp>
        <p:nvSpPr>
          <p:cNvPr id="8" name="AutoShape 2">
            <a:extLst>
              <a:ext uri="{FF2B5EF4-FFF2-40B4-BE49-F238E27FC236}">
                <a16:creationId xmlns:a16="http://schemas.microsoft.com/office/drawing/2014/main" id="{59994144-FEF6-33BC-35B2-E54B7209BF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a:extLst>
              <a:ext uri="{FF2B5EF4-FFF2-40B4-BE49-F238E27FC236}">
                <a16:creationId xmlns:a16="http://schemas.microsoft.com/office/drawing/2014/main" id="{5843457E-8CB7-A003-C16E-F45C15CAC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487" y="5864664"/>
            <a:ext cx="46958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091409CB-A671-5EED-AC1E-BC4B534BD6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2028529B-E43D-EBFC-8784-B01D22943B4D}"/>
              </a:ext>
            </a:extLst>
          </p:cNvPr>
          <p:cNvSpPr txBox="1"/>
          <p:nvPr/>
        </p:nvSpPr>
        <p:spPr>
          <a:xfrm>
            <a:off x="369651" y="321013"/>
            <a:ext cx="4572000" cy="369332"/>
          </a:xfrm>
          <a:prstGeom prst="rect">
            <a:avLst/>
          </a:prstGeom>
          <a:noFill/>
        </p:spPr>
        <p:txBody>
          <a:bodyPr wrap="square" rtlCol="0">
            <a:spAutoFit/>
          </a:bodyPr>
          <a:lstStyle/>
          <a:p>
            <a:r>
              <a:rPr lang="zh-CN" altLang="en-US" dirty="0"/>
              <a:t>切换拓扑结构对于一致性的影响</a:t>
            </a:r>
          </a:p>
        </p:txBody>
      </p:sp>
      <p:pic>
        <p:nvPicPr>
          <p:cNvPr id="7" name="图片 6" descr="图表, 折线图&#10;&#10;描述已自动生成">
            <a:extLst>
              <a:ext uri="{FF2B5EF4-FFF2-40B4-BE49-F238E27FC236}">
                <a16:creationId xmlns:a16="http://schemas.microsoft.com/office/drawing/2014/main" id="{E0FA7406-F4CC-DC48-15B9-33E597A0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38" y="904672"/>
            <a:ext cx="7205962" cy="3504972"/>
          </a:xfrm>
          <a:prstGeom prst="rect">
            <a:avLst/>
          </a:prstGeom>
        </p:spPr>
      </p:pic>
      <p:sp>
        <p:nvSpPr>
          <p:cNvPr id="8" name="文本框 7">
            <a:extLst>
              <a:ext uri="{FF2B5EF4-FFF2-40B4-BE49-F238E27FC236}">
                <a16:creationId xmlns:a16="http://schemas.microsoft.com/office/drawing/2014/main" id="{D6A5286D-EDC5-ACFB-0ECC-AF3700989550}"/>
              </a:ext>
            </a:extLst>
          </p:cNvPr>
          <p:cNvSpPr txBox="1"/>
          <p:nvPr/>
        </p:nvSpPr>
        <p:spPr>
          <a:xfrm>
            <a:off x="369651" y="4766553"/>
            <a:ext cx="7480570" cy="1200329"/>
          </a:xfrm>
          <a:prstGeom prst="rect">
            <a:avLst/>
          </a:prstGeom>
          <a:noFill/>
        </p:spPr>
        <p:txBody>
          <a:bodyPr wrap="square" rtlCol="0">
            <a:spAutoFit/>
          </a:bodyPr>
          <a:lstStyle/>
          <a:p>
            <a:r>
              <a:rPr lang="zh-CN" altLang="en-US" dirty="0"/>
              <a:t>画了一个奈奎斯特图</a:t>
            </a:r>
            <a:r>
              <a:rPr lang="en-US" altLang="zh-CN" dirty="0"/>
              <a:t>,</a:t>
            </a:r>
            <a:r>
              <a:rPr lang="zh-CN" altLang="en-US" dirty="0"/>
              <a:t>观察拉普拉斯矩阵特征值的分布</a:t>
            </a:r>
            <a:r>
              <a:rPr lang="en-US" altLang="zh-CN" dirty="0"/>
              <a:t>,</a:t>
            </a:r>
            <a:r>
              <a:rPr lang="zh-CN" altLang="en-US" dirty="0"/>
              <a:t>得出结论</a:t>
            </a:r>
          </a:p>
          <a:p>
            <a:endParaRPr lang="zh-CN" altLang="en-US" dirty="0"/>
          </a:p>
          <a:p>
            <a:r>
              <a:rPr lang="zh-CN" altLang="en-US" dirty="0"/>
              <a:t>在存在时间延迟的情况下，对具有定向切换拓扑结构的联网车辆编队进行稳定性分析绝非易事</a:t>
            </a:r>
          </a:p>
        </p:txBody>
      </p:sp>
    </p:spTree>
    <p:extLst>
      <p:ext uri="{BB962C8B-B14F-4D97-AF65-F5344CB8AC3E}">
        <p14:creationId xmlns:p14="http://schemas.microsoft.com/office/powerpoint/2010/main" val="34759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4"/>
          <a:stretch>
            <a:fillRect/>
          </a:stretch>
        </p:blipFill>
        <p:spPr>
          <a:xfrm>
            <a:off x="257810" y="1988820"/>
            <a:ext cx="4295140" cy="2654935"/>
          </a:xfrm>
          <a:prstGeom prst="rect">
            <a:avLst/>
          </a:prstGeom>
        </p:spPr>
      </p:pic>
      <p:sp>
        <p:nvSpPr>
          <p:cNvPr id="5" name="文本框 4"/>
          <p:cNvSpPr txBox="1"/>
          <p:nvPr/>
        </p:nvSpPr>
        <p:spPr>
          <a:xfrm>
            <a:off x="982345" y="1437005"/>
            <a:ext cx="2251710" cy="368300"/>
          </a:xfrm>
          <a:prstGeom prst="rect">
            <a:avLst/>
          </a:prstGeom>
          <a:noFill/>
        </p:spPr>
        <p:txBody>
          <a:bodyPr wrap="square" rtlCol="0">
            <a:spAutoFit/>
          </a:bodyPr>
          <a:lstStyle/>
          <a:p>
            <a:pPr algn="ctr"/>
            <a:r>
              <a:rPr lang="zh-CN" altLang="en-US"/>
              <a:t>原图片</a:t>
            </a:r>
          </a:p>
        </p:txBody>
      </p:sp>
      <p:cxnSp>
        <p:nvCxnSpPr>
          <p:cNvPr id="6" name="直接箭头连接符 5"/>
          <p:cNvCxnSpPr/>
          <p:nvPr/>
        </p:nvCxnSpPr>
        <p:spPr>
          <a:xfrm flipV="1">
            <a:off x="4962525" y="2002790"/>
            <a:ext cx="1938020" cy="6064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a:off x="4969510" y="3787775"/>
            <a:ext cx="1889125" cy="4597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5231130" y="1620520"/>
            <a:ext cx="1401445" cy="368300"/>
          </a:xfrm>
          <a:prstGeom prst="rect">
            <a:avLst/>
          </a:prstGeom>
          <a:noFill/>
        </p:spPr>
        <p:txBody>
          <a:bodyPr wrap="square" rtlCol="0">
            <a:spAutoFit/>
          </a:bodyPr>
          <a:lstStyle/>
          <a:p>
            <a:r>
              <a:rPr lang="zh-CN" altLang="en-US"/>
              <a:t>滤波器</a:t>
            </a:r>
            <a:r>
              <a:rPr lang="en-US" altLang="zh-CN"/>
              <a:t>1</a:t>
            </a:r>
          </a:p>
        </p:txBody>
      </p:sp>
      <p:sp>
        <p:nvSpPr>
          <p:cNvPr id="9" name="文本框 8"/>
          <p:cNvSpPr txBox="1"/>
          <p:nvPr/>
        </p:nvSpPr>
        <p:spPr>
          <a:xfrm>
            <a:off x="5231130" y="4247515"/>
            <a:ext cx="1108710" cy="368300"/>
          </a:xfrm>
          <a:prstGeom prst="rect">
            <a:avLst/>
          </a:prstGeom>
          <a:noFill/>
        </p:spPr>
        <p:txBody>
          <a:bodyPr wrap="square" rtlCol="0">
            <a:spAutoFit/>
          </a:bodyPr>
          <a:lstStyle/>
          <a:p>
            <a:r>
              <a:rPr lang="zh-CN" altLang="en-US"/>
              <a:t>滤波器</a:t>
            </a:r>
            <a:r>
              <a:rPr lang="en-US" altLang="zh-CN"/>
              <a:t>2</a:t>
            </a:r>
          </a:p>
        </p:txBody>
      </p:sp>
      <p:pic>
        <p:nvPicPr>
          <p:cNvPr id="10" name="图片 9"/>
          <p:cNvPicPr>
            <a:picLocks noChangeAspect="1"/>
          </p:cNvPicPr>
          <p:nvPr/>
        </p:nvPicPr>
        <p:blipFill>
          <a:blip r:embed="rId5"/>
          <a:stretch>
            <a:fillRect/>
          </a:stretch>
        </p:blipFill>
        <p:spPr>
          <a:xfrm>
            <a:off x="7075170" y="635000"/>
            <a:ext cx="3547110" cy="2339975"/>
          </a:xfrm>
          <a:prstGeom prst="rect">
            <a:avLst/>
          </a:prstGeom>
        </p:spPr>
      </p:pic>
      <p:pic>
        <p:nvPicPr>
          <p:cNvPr id="11" name="图片 10"/>
          <p:cNvPicPr>
            <a:picLocks noChangeAspect="1"/>
          </p:cNvPicPr>
          <p:nvPr/>
        </p:nvPicPr>
        <p:blipFill>
          <a:blip r:embed="rId6"/>
          <a:stretch>
            <a:fillRect/>
          </a:stretch>
        </p:blipFill>
        <p:spPr>
          <a:xfrm>
            <a:off x="7075170" y="3736975"/>
            <a:ext cx="3740785" cy="243586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4"/>
          <a:stretch>
            <a:fillRect/>
          </a:stretch>
        </p:blipFill>
        <p:spPr>
          <a:xfrm>
            <a:off x="158750" y="119380"/>
            <a:ext cx="3538220" cy="3197860"/>
          </a:xfrm>
          <a:prstGeom prst="rect">
            <a:avLst/>
          </a:prstGeom>
        </p:spPr>
      </p:pic>
      <p:sp>
        <p:nvSpPr>
          <p:cNvPr id="6" name="文本框 5"/>
          <p:cNvSpPr txBox="1"/>
          <p:nvPr/>
        </p:nvSpPr>
        <p:spPr>
          <a:xfrm>
            <a:off x="229235" y="3508375"/>
            <a:ext cx="4411345" cy="1198880"/>
          </a:xfrm>
          <a:prstGeom prst="rect">
            <a:avLst/>
          </a:prstGeom>
          <a:noFill/>
        </p:spPr>
        <p:txBody>
          <a:bodyPr wrap="square" rtlCol="0">
            <a:spAutoFit/>
          </a:bodyPr>
          <a:lstStyle/>
          <a:p>
            <a:r>
              <a:rPr lang="zh-CN" altLang="en-US"/>
              <a:t>一张图片由高度和宽度</a:t>
            </a:r>
            <a:r>
              <a:rPr lang="en-US" altLang="zh-CN"/>
              <a:t>,</a:t>
            </a:r>
            <a:r>
              <a:rPr lang="zh-CN" altLang="en-US"/>
              <a:t>占用了两个维度</a:t>
            </a:r>
          </a:p>
          <a:p>
            <a:r>
              <a:rPr lang="zh-CN" altLang="en-US"/>
              <a:t>还有一个颜色</a:t>
            </a:r>
            <a:r>
              <a:rPr lang="en-US" altLang="zh-CN"/>
              <a:t>(</a:t>
            </a:r>
            <a:r>
              <a:rPr lang="zh-CN" altLang="en-US"/>
              <a:t>通道</a:t>
            </a:r>
            <a:r>
              <a:rPr lang="en-US" altLang="zh-CN"/>
              <a:t>)(channel),</a:t>
            </a:r>
            <a:r>
              <a:rPr lang="zh-CN" altLang="en-US"/>
              <a:t>占用第三个维度</a:t>
            </a:r>
          </a:p>
          <a:p>
            <a:endParaRPr lang="zh-CN" altLang="en-US"/>
          </a:p>
        </p:txBody>
      </p:sp>
      <p:sp>
        <p:nvSpPr>
          <p:cNvPr id="7" name="文本框 6"/>
          <p:cNvSpPr txBox="1"/>
          <p:nvPr/>
        </p:nvSpPr>
        <p:spPr>
          <a:xfrm>
            <a:off x="320040" y="4505325"/>
            <a:ext cx="3924300" cy="645160"/>
          </a:xfrm>
          <a:prstGeom prst="rect">
            <a:avLst/>
          </a:prstGeom>
          <a:noFill/>
        </p:spPr>
        <p:txBody>
          <a:bodyPr wrap="square" rtlCol="0">
            <a:spAutoFit/>
          </a:bodyPr>
          <a:lstStyle/>
          <a:p>
            <a:r>
              <a:rPr lang="zh-CN" altLang="en-US" dirty="0"/>
              <a:t>一张图片可以是三维的</a:t>
            </a:r>
            <a:r>
              <a:rPr lang="en-US" altLang="zh-CN" dirty="0"/>
              <a:t>,</a:t>
            </a:r>
            <a:r>
              <a:rPr lang="zh-CN" altLang="en-US" dirty="0"/>
              <a:t>可以表示为三维的矩阵</a:t>
            </a:r>
            <a:r>
              <a:rPr lang="en-US" altLang="zh-CN" dirty="0"/>
              <a:t>.(</a:t>
            </a:r>
            <a:r>
              <a:rPr lang="zh-CN" altLang="en-US" dirty="0"/>
              <a:t>想象成一个魔方</a:t>
            </a:r>
            <a:r>
              <a:rPr lang="en-US" altLang="zh-CN" dirty="0"/>
              <a:t>)</a:t>
            </a:r>
          </a:p>
        </p:txBody>
      </p:sp>
      <p:pic>
        <p:nvPicPr>
          <p:cNvPr id="8" name="图片 7"/>
          <p:cNvPicPr>
            <a:picLocks noChangeAspect="1"/>
          </p:cNvPicPr>
          <p:nvPr/>
        </p:nvPicPr>
        <p:blipFill>
          <a:blip r:embed="rId5"/>
          <a:stretch>
            <a:fillRect/>
          </a:stretch>
        </p:blipFill>
        <p:spPr>
          <a:xfrm>
            <a:off x="4519930" y="119380"/>
            <a:ext cx="5428615" cy="3973195"/>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7737475" y="2644775"/>
              <a:ext cx="1437005" cy="1492250"/>
            </p14:xfrm>
          </p:contentPart>
        </mc:Choice>
        <mc:Fallback xmlns="">
          <p:pic>
            <p:nvPicPr>
              <p:cNvPr id="9" name="墨迹 8"/>
            </p:nvPicPr>
            <p:blipFill>
              <a:blip r:embed="rId7"/>
            </p:blipFill>
            <p:spPr>
              <a:xfrm>
                <a:off x="7737475" y="2644775"/>
                <a:ext cx="1437005" cy="149225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墨迹 9"/>
              <p14:cNvContentPartPr/>
              <p14:nvPr/>
            </p14:nvContentPartPr>
            <p14:xfrm>
              <a:off x="9584690" y="3140075"/>
              <a:ext cx="635" cy="635"/>
            </p14:xfrm>
          </p:contentPart>
        </mc:Choice>
        <mc:Fallback xmlns="">
          <p:pic>
            <p:nvPicPr>
              <p:cNvPr id="10" name="墨迹 9"/>
            </p:nvPicPr>
            <p:blipFill>
              <a:blip r:embed="rId9"/>
            </p:blipFill>
            <p:spPr>
              <a:xfrm>
                <a:off x="9584690" y="3140075"/>
                <a:ext cx="635" cy="635"/>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p14:cNvContentPartPr/>
              <p14:nvPr/>
            </p14:nvContentPartPr>
            <p14:xfrm>
              <a:off x="5590540" y="3432810"/>
              <a:ext cx="1917700" cy="648970"/>
            </p14:xfrm>
          </p:contentPart>
        </mc:Choice>
        <mc:Fallback xmlns="">
          <p:pic>
            <p:nvPicPr>
              <p:cNvPr id="11" name="墨迹 10"/>
            </p:nvPicPr>
            <p:blipFill>
              <a:blip r:embed="rId11"/>
            </p:blipFill>
            <p:spPr>
              <a:xfrm>
                <a:off x="5590540" y="3432810"/>
                <a:ext cx="1917700" cy="64897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7263765" y="2045335"/>
              <a:ext cx="579120" cy="1952625"/>
            </p14:xfrm>
          </p:contentPart>
        </mc:Choice>
        <mc:Fallback xmlns="">
          <p:pic>
            <p:nvPicPr>
              <p:cNvPr id="12" name="墨迹 11"/>
            </p:nvPicPr>
            <p:blipFill>
              <a:blip r:embed="rId13"/>
            </p:blipFill>
            <p:spPr>
              <a:xfrm>
                <a:off x="7263765" y="2045335"/>
                <a:ext cx="579120" cy="1952625"/>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7814310" y="5036185"/>
              <a:ext cx="635" cy="635"/>
            </p14:xfrm>
          </p:contentPart>
        </mc:Choice>
        <mc:Fallback xmlns="">
          <p:pic>
            <p:nvPicPr>
              <p:cNvPr id="13" name="墨迹 12"/>
            </p:nvPicPr>
            <p:blipFill>
              <a:blip r:embed="rId9"/>
            </p:blipFill>
            <p:spPr>
              <a:xfrm>
                <a:off x="7814310" y="5036185"/>
                <a:ext cx="635" cy="635"/>
              </a:xfrm>
              <a:prstGeom prst="rect"/>
            </p:spPr>
          </p:pic>
        </mc:Fallback>
      </mc:AlternateContent>
      <p:sp>
        <p:nvSpPr>
          <p:cNvPr id="14" name="文本框 13"/>
          <p:cNvSpPr txBox="1"/>
          <p:nvPr/>
        </p:nvSpPr>
        <p:spPr>
          <a:xfrm>
            <a:off x="8984615" y="3271520"/>
            <a:ext cx="1135380" cy="583565"/>
          </a:xfrm>
          <a:prstGeom prst="rect">
            <a:avLst/>
          </a:prstGeom>
          <a:noFill/>
        </p:spPr>
        <p:txBody>
          <a:bodyPr wrap="square" rtlCol="0">
            <a:spAutoFit/>
          </a:bodyPr>
          <a:lstStyle/>
          <a:p>
            <a:r>
              <a:rPr lang="zh-CN" altLang="en-US" sz="3200">
                <a:solidFill>
                  <a:schemeClr val="bg2"/>
                </a:solidFill>
              </a:rPr>
              <a:t>高度</a:t>
            </a:r>
          </a:p>
        </p:txBody>
      </p:sp>
      <p:sp>
        <p:nvSpPr>
          <p:cNvPr id="15" name="文本框 14"/>
          <p:cNvSpPr txBox="1"/>
          <p:nvPr/>
        </p:nvSpPr>
        <p:spPr>
          <a:xfrm>
            <a:off x="5074285" y="3615055"/>
            <a:ext cx="1010920" cy="521970"/>
          </a:xfrm>
          <a:prstGeom prst="rect">
            <a:avLst/>
          </a:prstGeom>
          <a:noFill/>
        </p:spPr>
        <p:txBody>
          <a:bodyPr wrap="square" rtlCol="0">
            <a:spAutoFit/>
          </a:bodyPr>
          <a:lstStyle/>
          <a:p>
            <a:r>
              <a:rPr lang="zh-CN" altLang="en-US" sz="2800" dirty="0">
                <a:solidFill>
                  <a:schemeClr val="bg2"/>
                </a:solidFill>
              </a:rPr>
              <a:t>宽度</a:t>
            </a:r>
          </a:p>
        </p:txBody>
      </p:sp>
      <p:sp>
        <p:nvSpPr>
          <p:cNvPr id="16" name="文本框 15"/>
          <p:cNvSpPr txBox="1"/>
          <p:nvPr/>
        </p:nvSpPr>
        <p:spPr>
          <a:xfrm>
            <a:off x="7917815" y="2205355"/>
            <a:ext cx="446405" cy="840740"/>
          </a:xfrm>
          <a:prstGeom prst="rect">
            <a:avLst/>
          </a:prstGeom>
          <a:noFill/>
        </p:spPr>
        <p:txBody>
          <a:bodyPr wrap="square" rtlCol="0">
            <a:noAutofit/>
          </a:bodyPr>
          <a:lstStyle/>
          <a:p>
            <a:r>
              <a:rPr lang="zh-CN" altLang="en-US" sz="2400" dirty="0">
                <a:solidFill>
                  <a:schemeClr val="bg2"/>
                </a:solidFill>
              </a:rPr>
              <a:t>颜色</a:t>
            </a:r>
          </a:p>
        </p:txBody>
      </p:sp>
      <p:sp>
        <p:nvSpPr>
          <p:cNvPr id="17" name="文本框 16"/>
          <p:cNvSpPr txBox="1"/>
          <p:nvPr/>
        </p:nvSpPr>
        <p:spPr>
          <a:xfrm>
            <a:off x="320040" y="5460365"/>
            <a:ext cx="4095750" cy="1476375"/>
          </a:xfrm>
          <a:prstGeom prst="rect">
            <a:avLst/>
          </a:prstGeom>
          <a:noFill/>
        </p:spPr>
        <p:txBody>
          <a:bodyPr wrap="square" rtlCol="0">
            <a:spAutoFit/>
          </a:bodyPr>
          <a:lstStyle/>
          <a:p>
            <a:r>
              <a:rPr lang="zh-CN" altLang="en-US" dirty="0"/>
              <a:t>图片与滤波器之间的运算称为</a:t>
            </a:r>
            <a:r>
              <a:rPr lang="en-US" altLang="zh-CN" dirty="0"/>
              <a:t>:</a:t>
            </a:r>
            <a:r>
              <a:rPr lang="zh-CN" altLang="en-US" dirty="0"/>
              <a:t>点乘</a:t>
            </a:r>
          </a:p>
          <a:p>
            <a:r>
              <a:rPr lang="zh-CN" altLang="en-US" dirty="0"/>
              <a:t>所以</a:t>
            </a:r>
            <a:r>
              <a:rPr lang="en-US" altLang="zh-CN" dirty="0"/>
              <a:t>,</a:t>
            </a:r>
            <a:r>
              <a:rPr lang="zh-CN" altLang="en-US" dirty="0"/>
              <a:t>每个滤波器要和对应图片有着相同的</a:t>
            </a:r>
            <a:r>
              <a:rPr lang="zh-CN" altLang="en-US" b="1" dirty="0"/>
              <a:t>形状</a:t>
            </a:r>
          </a:p>
          <a:p>
            <a:r>
              <a:rPr lang="zh-CN" altLang="en-US" b="1" dirty="0"/>
              <a:t>所以</a:t>
            </a:r>
            <a:r>
              <a:rPr lang="en-US" altLang="zh-CN" b="1" dirty="0"/>
              <a:t>,</a:t>
            </a:r>
            <a:r>
              <a:rPr lang="zh-CN" altLang="en-US" b="1" dirty="0"/>
              <a:t>滤波器也是一个魔方</a:t>
            </a:r>
          </a:p>
          <a:p>
            <a:r>
              <a:rPr lang="zh-CN" altLang="en-US" dirty="0"/>
              <a:t>两个魔方对应的小格子进行运算</a:t>
            </a:r>
          </a:p>
        </p:txBody>
      </p:sp>
      <p:pic>
        <p:nvPicPr>
          <p:cNvPr id="18" name="图片 17"/>
          <p:cNvPicPr>
            <a:picLocks noChangeAspect="1"/>
          </p:cNvPicPr>
          <p:nvPr/>
        </p:nvPicPr>
        <p:blipFill>
          <a:blip r:embed="rId15"/>
          <a:stretch>
            <a:fillRect/>
          </a:stretch>
        </p:blipFill>
        <p:spPr>
          <a:xfrm>
            <a:off x="4244340" y="4897755"/>
            <a:ext cx="7711440" cy="14947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3205" y="148590"/>
            <a:ext cx="2872105" cy="645160"/>
          </a:xfrm>
          <a:prstGeom prst="rect">
            <a:avLst/>
          </a:prstGeom>
          <a:noFill/>
        </p:spPr>
        <p:txBody>
          <a:bodyPr wrap="square" rtlCol="0">
            <a:spAutoFit/>
          </a:bodyPr>
          <a:lstStyle/>
          <a:p>
            <a:r>
              <a:rPr lang="zh-CN" altLang="en-US"/>
              <a:t>通过数字的运算</a:t>
            </a:r>
            <a:r>
              <a:rPr lang="en-US" altLang="zh-CN"/>
              <a:t>,</a:t>
            </a:r>
            <a:r>
              <a:rPr lang="zh-CN" altLang="en-US"/>
              <a:t>真的能检测出现实世界中的模式嘛</a:t>
            </a:r>
            <a:r>
              <a:rPr lang="en-US" altLang="zh-CN"/>
              <a:t>?</a:t>
            </a:r>
          </a:p>
        </p:txBody>
      </p:sp>
      <p:pic>
        <p:nvPicPr>
          <p:cNvPr id="5" name="图片 4"/>
          <p:cNvPicPr>
            <a:picLocks noChangeAspect="1"/>
          </p:cNvPicPr>
          <p:nvPr/>
        </p:nvPicPr>
        <p:blipFill>
          <a:blip r:embed="rId3"/>
          <a:stretch>
            <a:fillRect/>
          </a:stretch>
        </p:blipFill>
        <p:spPr>
          <a:xfrm>
            <a:off x="160020" y="901700"/>
            <a:ext cx="5843270" cy="4448810"/>
          </a:xfrm>
          <a:prstGeom prst="rect">
            <a:avLst/>
          </a:prstGeom>
        </p:spPr>
      </p:pic>
      <p:pic>
        <p:nvPicPr>
          <p:cNvPr id="6" name="图片 5"/>
          <p:cNvPicPr>
            <a:picLocks noChangeAspect="1"/>
          </p:cNvPicPr>
          <p:nvPr/>
        </p:nvPicPr>
        <p:blipFill>
          <a:blip r:embed="rId4"/>
          <a:stretch>
            <a:fillRect/>
          </a:stretch>
        </p:blipFill>
        <p:spPr>
          <a:xfrm>
            <a:off x="6086475" y="910590"/>
            <a:ext cx="5841365" cy="44399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025" y="281305"/>
            <a:ext cx="3206750" cy="1198880"/>
          </a:xfrm>
          <a:prstGeom prst="rect">
            <a:avLst/>
          </a:prstGeom>
          <a:noFill/>
        </p:spPr>
        <p:txBody>
          <a:bodyPr wrap="square" rtlCol="0">
            <a:spAutoFit/>
          </a:bodyPr>
          <a:lstStyle/>
          <a:p>
            <a:r>
              <a:rPr lang="zh-CN" altLang="en-US"/>
              <a:t>滤波器是一个类似魔方的三维矩阵</a:t>
            </a:r>
            <a:r>
              <a:rPr lang="en-US" altLang="zh-CN"/>
              <a:t>,</a:t>
            </a:r>
            <a:r>
              <a:rPr lang="zh-CN" altLang="en-US"/>
              <a:t>矩阵由一堆数值组成</a:t>
            </a:r>
            <a:r>
              <a:rPr lang="en-US" altLang="zh-CN"/>
              <a:t>,</a:t>
            </a:r>
            <a:r>
              <a:rPr lang="zh-CN" altLang="en-US"/>
              <a:t>怎么才能往矩阵里面放上</a:t>
            </a:r>
            <a:r>
              <a:rPr lang="en-US" altLang="zh-CN"/>
              <a:t>“</a:t>
            </a:r>
            <a:r>
              <a:rPr lang="zh-CN" altLang="en-US"/>
              <a:t>正确的数值</a:t>
            </a:r>
            <a:r>
              <a:rPr lang="en-US" altLang="zh-CN"/>
              <a:t>”,</a:t>
            </a:r>
            <a:r>
              <a:rPr lang="zh-CN" altLang="en-US"/>
              <a:t>达到预期效果</a:t>
            </a:r>
            <a:r>
              <a:rPr lang="en-US" altLang="zh-CN"/>
              <a:t>?</a:t>
            </a:r>
          </a:p>
        </p:txBody>
      </p:sp>
      <p:sp>
        <p:nvSpPr>
          <p:cNvPr id="5" name="文本框 4"/>
          <p:cNvSpPr txBox="1"/>
          <p:nvPr/>
        </p:nvSpPr>
        <p:spPr>
          <a:xfrm>
            <a:off x="417830" y="1717040"/>
            <a:ext cx="3150870" cy="368300"/>
          </a:xfrm>
          <a:prstGeom prst="rect">
            <a:avLst/>
          </a:prstGeom>
          <a:noFill/>
        </p:spPr>
        <p:txBody>
          <a:bodyPr wrap="square" rtlCol="0">
            <a:spAutoFit/>
          </a:bodyPr>
          <a:lstStyle/>
          <a:p>
            <a:r>
              <a:rPr lang="zh-CN" altLang="en-US" dirty="0"/>
              <a:t>可学习参数</a:t>
            </a:r>
          </a:p>
        </p:txBody>
      </p:sp>
      <p:sp>
        <p:nvSpPr>
          <p:cNvPr id="6" name="文本框 5"/>
          <p:cNvSpPr txBox="1"/>
          <p:nvPr/>
        </p:nvSpPr>
        <p:spPr>
          <a:xfrm>
            <a:off x="390525" y="2253615"/>
            <a:ext cx="3178175" cy="1476375"/>
          </a:xfrm>
          <a:prstGeom prst="rect">
            <a:avLst/>
          </a:prstGeom>
          <a:noFill/>
        </p:spPr>
        <p:txBody>
          <a:bodyPr wrap="square" rtlCol="0">
            <a:spAutoFit/>
          </a:bodyPr>
          <a:lstStyle/>
          <a:p>
            <a:r>
              <a:rPr lang="zh-CN" altLang="en-US" dirty="0"/>
              <a:t>前面讲到</a:t>
            </a:r>
            <a:r>
              <a:rPr lang="en-US" altLang="zh-CN" dirty="0"/>
              <a:t>,</a:t>
            </a:r>
            <a:r>
              <a:rPr lang="zh-CN" altLang="en-US" dirty="0"/>
              <a:t>单张图片的检测部分</a:t>
            </a:r>
            <a:r>
              <a:rPr lang="en-US" altLang="zh-CN" dirty="0"/>
              <a:t> </a:t>
            </a:r>
            <a:r>
              <a:rPr lang="zh-CN" altLang="en-US" dirty="0"/>
              <a:t>和</a:t>
            </a:r>
            <a:r>
              <a:rPr lang="en-US" altLang="zh-CN" dirty="0"/>
              <a:t> </a:t>
            </a:r>
            <a:r>
              <a:rPr lang="zh-CN" altLang="en-US" dirty="0"/>
              <a:t>对应的滤波器都是一个魔方</a:t>
            </a:r>
            <a:r>
              <a:rPr lang="en-US" altLang="zh-CN" dirty="0"/>
              <a:t>,</a:t>
            </a:r>
            <a:r>
              <a:rPr lang="zh-CN" altLang="en-US" dirty="0"/>
              <a:t>运算方式是点乘</a:t>
            </a:r>
            <a:r>
              <a:rPr lang="en-US" altLang="zh-CN" dirty="0"/>
              <a:t>,</a:t>
            </a:r>
            <a:r>
              <a:rPr lang="zh-CN" altLang="en-US" dirty="0"/>
              <a:t>也即是两个形状相同的魔方对应的小格子之间的运算</a:t>
            </a:r>
          </a:p>
        </p:txBody>
      </p:sp>
      <p:pic>
        <p:nvPicPr>
          <p:cNvPr id="7" name="图片 6"/>
          <p:cNvPicPr>
            <a:picLocks noChangeAspect="1"/>
          </p:cNvPicPr>
          <p:nvPr/>
        </p:nvPicPr>
        <p:blipFill>
          <a:blip r:embed="rId3"/>
          <a:stretch>
            <a:fillRect/>
          </a:stretch>
        </p:blipFill>
        <p:spPr>
          <a:xfrm>
            <a:off x="144145" y="3848735"/>
            <a:ext cx="3319780" cy="2400300"/>
          </a:xfrm>
          <a:prstGeom prst="rect">
            <a:avLst/>
          </a:prstGeom>
        </p:spPr>
      </p:pic>
      <p:pic>
        <p:nvPicPr>
          <p:cNvPr id="8" name="图片 7"/>
          <p:cNvPicPr>
            <a:picLocks noChangeAspect="1"/>
          </p:cNvPicPr>
          <p:nvPr/>
        </p:nvPicPr>
        <p:blipFill>
          <a:blip r:embed="rId3"/>
          <a:stretch>
            <a:fillRect/>
          </a:stretch>
        </p:blipFill>
        <p:spPr>
          <a:xfrm>
            <a:off x="3823335" y="3870325"/>
            <a:ext cx="3290570" cy="2378710"/>
          </a:xfrm>
          <a:prstGeom prst="rect">
            <a:avLst/>
          </a:prstGeom>
        </p:spPr>
      </p:pic>
      <p:sp>
        <p:nvSpPr>
          <p:cNvPr id="9" name="文本框 8"/>
          <p:cNvSpPr txBox="1"/>
          <p:nvPr/>
        </p:nvSpPr>
        <p:spPr>
          <a:xfrm>
            <a:off x="3463925" y="4737100"/>
            <a:ext cx="285750" cy="645160"/>
          </a:xfrm>
          <a:prstGeom prst="rect">
            <a:avLst/>
          </a:prstGeom>
          <a:noFill/>
        </p:spPr>
        <p:txBody>
          <a:bodyPr wrap="square" rtlCol="0">
            <a:spAutoFit/>
          </a:bodyPr>
          <a:lstStyle/>
          <a:p>
            <a:r>
              <a:rPr lang="zh-CN" altLang="en-US" dirty="0"/>
              <a:t>点乘</a:t>
            </a:r>
          </a:p>
        </p:txBody>
      </p:sp>
      <p:pic>
        <p:nvPicPr>
          <p:cNvPr id="10" name="图片 9"/>
          <p:cNvPicPr>
            <a:picLocks noChangeAspect="1"/>
          </p:cNvPicPr>
          <p:nvPr/>
        </p:nvPicPr>
        <p:blipFill>
          <a:blip r:embed="rId4"/>
          <a:stretch>
            <a:fillRect/>
          </a:stretch>
        </p:blipFill>
        <p:spPr>
          <a:xfrm>
            <a:off x="5180965" y="281305"/>
            <a:ext cx="5928360" cy="1516380"/>
          </a:xfrm>
          <a:prstGeom prst="rect">
            <a:avLst/>
          </a:prstGeom>
        </p:spPr>
      </p:pic>
      <p:sp>
        <p:nvSpPr>
          <p:cNvPr id="12" name="文本框 11"/>
          <p:cNvSpPr txBox="1"/>
          <p:nvPr/>
        </p:nvSpPr>
        <p:spPr>
          <a:xfrm>
            <a:off x="5130165" y="2012950"/>
            <a:ext cx="5876290" cy="368300"/>
          </a:xfrm>
          <a:prstGeom prst="rect">
            <a:avLst/>
          </a:prstGeom>
          <a:noFill/>
        </p:spPr>
        <p:txBody>
          <a:bodyPr wrap="square" rtlCol="0">
            <a:spAutoFit/>
          </a:bodyPr>
          <a:lstStyle/>
          <a:p>
            <a:r>
              <a:rPr lang="zh-CN" altLang="en-US"/>
              <a:t>有多少个输出</a:t>
            </a:r>
            <a:r>
              <a:rPr lang="en-US" altLang="zh-CN"/>
              <a:t>,</a:t>
            </a:r>
            <a:r>
              <a:rPr lang="zh-CN" altLang="en-US"/>
              <a:t>就有几个滤波器</a:t>
            </a:r>
          </a:p>
        </p:txBody>
      </p:sp>
      <p:sp>
        <p:nvSpPr>
          <p:cNvPr id="13" name="文本框 12"/>
          <p:cNvSpPr txBox="1"/>
          <p:nvPr/>
        </p:nvSpPr>
        <p:spPr>
          <a:xfrm>
            <a:off x="5180965" y="2596515"/>
            <a:ext cx="5825490" cy="368300"/>
          </a:xfrm>
          <a:prstGeom prst="rect">
            <a:avLst/>
          </a:prstGeom>
          <a:noFill/>
        </p:spPr>
        <p:txBody>
          <a:bodyPr wrap="square" rtlCol="0">
            <a:spAutoFit/>
          </a:bodyPr>
          <a:lstStyle/>
          <a:p>
            <a:r>
              <a:rPr lang="zh-CN" altLang="en-US"/>
              <a:t>第一个卷积层可学习参数</a:t>
            </a:r>
            <a:r>
              <a:rPr lang="en-US" altLang="zh-CN"/>
              <a:t>:5x5x1 x 6  +  6</a:t>
            </a:r>
          </a:p>
        </p:txBody>
      </p:sp>
      <p:sp>
        <p:nvSpPr>
          <p:cNvPr id="14" name="文本框 13"/>
          <p:cNvSpPr txBox="1"/>
          <p:nvPr/>
        </p:nvSpPr>
        <p:spPr>
          <a:xfrm>
            <a:off x="5130165" y="3059430"/>
            <a:ext cx="4555490" cy="368300"/>
          </a:xfrm>
          <a:prstGeom prst="rect">
            <a:avLst/>
          </a:prstGeom>
          <a:noFill/>
        </p:spPr>
        <p:txBody>
          <a:bodyPr wrap="square" rtlCol="0">
            <a:spAutoFit/>
          </a:bodyPr>
          <a:lstStyle/>
          <a:p>
            <a:r>
              <a:rPr lang="zh-CN" altLang="en-US" dirty="0"/>
              <a:t>有多少个输出</a:t>
            </a:r>
            <a:r>
              <a:rPr lang="en-US" altLang="zh-CN" dirty="0"/>
              <a:t>(</a:t>
            </a:r>
            <a:r>
              <a:rPr lang="zh-CN" altLang="en-US" dirty="0"/>
              <a:t>滤波器</a:t>
            </a:r>
            <a:r>
              <a:rPr lang="en-US" altLang="zh-CN" dirty="0"/>
              <a:t>),</a:t>
            </a:r>
            <a:r>
              <a:rPr lang="zh-CN" altLang="en-US" dirty="0"/>
              <a:t>就有几个偏置量</a:t>
            </a:r>
            <a:r>
              <a:rPr lang="en-US" altLang="zh-CN" dirty="0"/>
              <a:t>bias</a:t>
            </a:r>
          </a:p>
        </p:txBody>
      </p:sp>
      <p:sp>
        <p:nvSpPr>
          <p:cNvPr id="15" name="文本框 14"/>
          <p:cNvSpPr txBox="1"/>
          <p:nvPr/>
        </p:nvSpPr>
        <p:spPr>
          <a:xfrm>
            <a:off x="7453630" y="3888105"/>
            <a:ext cx="4342765" cy="646331"/>
          </a:xfrm>
          <a:prstGeom prst="rect">
            <a:avLst/>
          </a:prstGeom>
          <a:noFill/>
        </p:spPr>
        <p:txBody>
          <a:bodyPr wrap="square" rtlCol="0">
            <a:spAutoFit/>
          </a:bodyPr>
          <a:lstStyle/>
          <a:p>
            <a:r>
              <a:rPr lang="zh-CN" altLang="en-US" dirty="0"/>
              <a:t>上一层有几个输出</a:t>
            </a:r>
            <a:r>
              <a:rPr lang="en-US" altLang="zh-CN" dirty="0"/>
              <a:t>,</a:t>
            </a:r>
            <a:r>
              <a:rPr lang="zh-CN" altLang="en-US" dirty="0"/>
              <a:t>下一层就有几个输入</a:t>
            </a:r>
            <a:endParaRPr lang="en-US" altLang="zh-CN" dirty="0"/>
          </a:p>
          <a:p>
            <a:r>
              <a:rPr lang="en-US" altLang="zh-CN" dirty="0"/>
              <a:t>	</a:t>
            </a:r>
          </a:p>
        </p:txBody>
      </p:sp>
      <p:sp>
        <p:nvSpPr>
          <p:cNvPr id="3" name="文本框 2">
            <a:extLst>
              <a:ext uri="{FF2B5EF4-FFF2-40B4-BE49-F238E27FC236}">
                <a16:creationId xmlns:a16="http://schemas.microsoft.com/office/drawing/2014/main" id="{60330104-4DE5-991C-2466-7AECBE6424BA}"/>
              </a:ext>
            </a:extLst>
          </p:cNvPr>
          <p:cNvSpPr txBox="1"/>
          <p:nvPr/>
        </p:nvSpPr>
        <p:spPr>
          <a:xfrm>
            <a:off x="7983658" y="4887310"/>
            <a:ext cx="1980149" cy="1200329"/>
          </a:xfrm>
          <a:prstGeom prst="rect">
            <a:avLst/>
          </a:prstGeom>
          <a:noFill/>
        </p:spPr>
        <p:txBody>
          <a:bodyPr wrap="square" rtlCol="0">
            <a:spAutoFit/>
          </a:bodyPr>
          <a:lstStyle/>
          <a:p>
            <a:r>
              <a:rPr lang="en-US" altLang="zh-CN" dirty="0"/>
              <a:t>12x4x4???</a:t>
            </a:r>
          </a:p>
          <a:p>
            <a:r>
              <a:rPr lang="en-US" altLang="zh-CN" dirty="0"/>
              <a:t>                     Bias???</a:t>
            </a:r>
          </a:p>
          <a:p>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5445" y="252095"/>
            <a:ext cx="5671185" cy="368300"/>
          </a:xfrm>
          <a:prstGeom prst="rect">
            <a:avLst/>
          </a:prstGeom>
          <a:noFill/>
        </p:spPr>
        <p:txBody>
          <a:bodyPr wrap="square" rtlCol="0">
            <a:spAutoFit/>
          </a:bodyPr>
          <a:lstStyle/>
          <a:p>
            <a:r>
              <a:rPr lang="zh-CN" altLang="en-US"/>
              <a:t>零填充</a:t>
            </a:r>
            <a:r>
              <a:rPr lang="en-US" altLang="zh-CN"/>
              <a:t>,</a:t>
            </a:r>
            <a:r>
              <a:rPr lang="zh-CN" altLang="en-US"/>
              <a:t>最大池化</a:t>
            </a:r>
            <a:r>
              <a:rPr lang="en-US" altLang="zh-CN"/>
              <a:t>,</a:t>
            </a:r>
            <a:r>
              <a:rPr lang="zh-CN" altLang="en-US"/>
              <a:t>扁平化操作</a:t>
            </a:r>
          </a:p>
        </p:txBody>
      </p:sp>
      <p:pic>
        <p:nvPicPr>
          <p:cNvPr id="6" name="图片 5" descr="5c7cb9e5"/>
          <p:cNvPicPr>
            <a:picLocks noChangeAspect="1"/>
          </p:cNvPicPr>
          <p:nvPr>
            <p:custDataLst>
              <p:tags r:id="rId2"/>
            </p:custDataLst>
          </p:nvPr>
        </p:nvPicPr>
        <p:blipFill>
          <a:blip r:embed="rId4"/>
          <a:stretch>
            <a:fillRect/>
          </a:stretch>
        </p:blipFill>
        <p:spPr>
          <a:xfrm>
            <a:off x="385445" y="620395"/>
            <a:ext cx="3762375" cy="4276725"/>
          </a:xfrm>
          <a:prstGeom prst="rect">
            <a:avLst/>
          </a:prstGeom>
        </p:spPr>
      </p:pic>
      <p:sp>
        <p:nvSpPr>
          <p:cNvPr id="5" name="文本框 4"/>
          <p:cNvSpPr txBox="1"/>
          <p:nvPr/>
        </p:nvSpPr>
        <p:spPr>
          <a:xfrm>
            <a:off x="406400" y="5003800"/>
            <a:ext cx="2877820" cy="368300"/>
          </a:xfrm>
          <a:prstGeom prst="rect">
            <a:avLst/>
          </a:prstGeom>
          <a:noFill/>
        </p:spPr>
        <p:txBody>
          <a:bodyPr wrap="square" rtlCol="0">
            <a:spAutoFit/>
          </a:bodyPr>
          <a:lstStyle/>
          <a:p>
            <a:r>
              <a:rPr lang="zh-CN" altLang="en-US"/>
              <a:t>图片经过卷积</a:t>
            </a:r>
            <a:r>
              <a:rPr lang="en-US" altLang="zh-CN"/>
              <a:t>,</a:t>
            </a:r>
            <a:r>
              <a:rPr lang="zh-CN" altLang="en-US"/>
              <a:t>维度会减少</a:t>
            </a:r>
          </a:p>
        </p:txBody>
      </p:sp>
      <p:sp>
        <p:nvSpPr>
          <p:cNvPr id="7" name="文本框 6"/>
          <p:cNvSpPr txBox="1"/>
          <p:nvPr/>
        </p:nvSpPr>
        <p:spPr>
          <a:xfrm>
            <a:off x="385445" y="5381625"/>
            <a:ext cx="4793615" cy="1476375"/>
          </a:xfrm>
          <a:prstGeom prst="rect">
            <a:avLst/>
          </a:prstGeom>
          <a:noFill/>
        </p:spPr>
        <p:txBody>
          <a:bodyPr wrap="square" rtlCol="0">
            <a:spAutoFit/>
          </a:bodyPr>
          <a:lstStyle/>
          <a:p>
            <a:r>
              <a:rPr lang="zh-CN" altLang="en-US" dirty="0"/>
              <a:t>零填充</a:t>
            </a:r>
            <a:r>
              <a:rPr lang="en-US" altLang="zh-CN" dirty="0"/>
              <a:t>:在输入图像的边缘添加一层或多层像素均为0的边框,使得图像被卷积之后保持原来尺寸的大小</a:t>
            </a:r>
          </a:p>
          <a:p>
            <a:r>
              <a:rPr lang="en-US" altLang="zh-CN" dirty="0" err="1"/>
              <a:t>添加多少层取决于我们原始图片的大小和滤波器</a:t>
            </a:r>
            <a:r>
              <a:rPr lang="en-US" altLang="zh-CN" dirty="0"/>
              <a:t>(filter)</a:t>
            </a:r>
            <a:r>
              <a:rPr lang="en-US" altLang="zh-CN" dirty="0" err="1"/>
              <a:t>的大小</a:t>
            </a:r>
            <a:endParaRPr lang="en-US" altLang="zh-CN" dirty="0"/>
          </a:p>
        </p:txBody>
      </p:sp>
      <p:sp>
        <p:nvSpPr>
          <p:cNvPr id="8" name="文本框 7"/>
          <p:cNvSpPr txBox="1"/>
          <p:nvPr/>
        </p:nvSpPr>
        <p:spPr>
          <a:xfrm>
            <a:off x="4217670" y="1915795"/>
            <a:ext cx="386080" cy="922020"/>
          </a:xfrm>
          <a:prstGeom prst="rect">
            <a:avLst/>
          </a:prstGeom>
          <a:noFill/>
        </p:spPr>
        <p:txBody>
          <a:bodyPr wrap="square" rtlCol="0">
            <a:spAutoFit/>
          </a:bodyPr>
          <a:lstStyle/>
          <a:p>
            <a:r>
              <a:rPr lang="zh-CN" altLang="en-US" dirty="0"/>
              <a:t>零填充</a:t>
            </a:r>
          </a:p>
        </p:txBody>
      </p:sp>
      <p:sp>
        <p:nvSpPr>
          <p:cNvPr id="9" name="文本框 8"/>
          <p:cNvSpPr txBox="1"/>
          <p:nvPr/>
        </p:nvSpPr>
        <p:spPr>
          <a:xfrm>
            <a:off x="7404100" y="300990"/>
            <a:ext cx="1797050" cy="368300"/>
          </a:xfrm>
          <a:prstGeom prst="rect">
            <a:avLst/>
          </a:prstGeom>
          <a:noFill/>
        </p:spPr>
        <p:txBody>
          <a:bodyPr wrap="square" rtlCol="0">
            <a:spAutoFit/>
          </a:bodyPr>
          <a:lstStyle/>
          <a:p>
            <a:r>
              <a:rPr lang="zh-CN" altLang="en-US" dirty="0"/>
              <a:t>最大池化</a:t>
            </a:r>
          </a:p>
        </p:txBody>
      </p:sp>
      <p:sp>
        <p:nvSpPr>
          <p:cNvPr id="10" name="文本框 9"/>
          <p:cNvSpPr txBox="1"/>
          <p:nvPr/>
        </p:nvSpPr>
        <p:spPr>
          <a:xfrm>
            <a:off x="6372225" y="792480"/>
            <a:ext cx="4120515" cy="1476375"/>
          </a:xfrm>
          <a:prstGeom prst="rect">
            <a:avLst/>
          </a:prstGeom>
          <a:noFill/>
        </p:spPr>
        <p:txBody>
          <a:bodyPr wrap="square" rtlCol="0">
            <a:spAutoFit/>
          </a:bodyPr>
          <a:lstStyle/>
          <a:p>
            <a:r>
              <a:rPr lang="zh-CN" altLang="en-US" dirty="0"/>
              <a:t>最大池化是一种操作类型，通常添加到单个卷积层</a:t>
            </a:r>
            <a:r>
              <a:rPr lang="zh-CN" altLang="en-US" dirty="0">
                <a:highlight>
                  <a:srgbClr val="FFFF00"/>
                </a:highlight>
              </a:rPr>
              <a:t>之后</a:t>
            </a:r>
            <a:r>
              <a:rPr lang="zh-CN" altLang="en-US" dirty="0"/>
              <a:t>。当添加到模型中时，最大池化通过减少前一个卷积层输出中的像素数量来降低图像的维度。最大池化返回的结果是滤波器中的</a:t>
            </a:r>
            <a:r>
              <a:rPr lang="zh-CN" altLang="en-US" dirty="0">
                <a:highlight>
                  <a:srgbClr val="FFFF00"/>
                </a:highlight>
              </a:rPr>
              <a:t>最大值</a:t>
            </a:r>
            <a:r>
              <a:rPr lang="zh-CN" altLang="en-US" dirty="0"/>
              <a:t>.</a:t>
            </a:r>
          </a:p>
        </p:txBody>
      </p:sp>
      <p:sp>
        <p:nvSpPr>
          <p:cNvPr id="11" name="文本框 10"/>
          <p:cNvSpPr txBox="1"/>
          <p:nvPr/>
        </p:nvSpPr>
        <p:spPr>
          <a:xfrm>
            <a:off x="6414770" y="2336800"/>
            <a:ext cx="3944620" cy="1753235"/>
          </a:xfrm>
          <a:prstGeom prst="rect">
            <a:avLst/>
          </a:prstGeom>
          <a:noFill/>
        </p:spPr>
        <p:txBody>
          <a:bodyPr wrap="square" rtlCol="0">
            <a:spAutoFit/>
          </a:bodyPr>
          <a:lstStyle/>
          <a:p>
            <a:r>
              <a:rPr lang="zh-CN" altLang="en-US" dirty="0"/>
              <a:t>我们知道</a:t>
            </a:r>
            <a:r>
              <a:rPr lang="en-US" altLang="zh-CN" dirty="0"/>
              <a:t>,</a:t>
            </a:r>
            <a:r>
              <a:rPr lang="zh-CN" altLang="en-US" dirty="0"/>
              <a:t>经过卷积之后的数值越大</a:t>
            </a:r>
            <a:r>
              <a:rPr lang="en-US" altLang="zh-CN" dirty="0"/>
              <a:t>,</a:t>
            </a:r>
            <a:r>
              <a:rPr lang="zh-CN" altLang="en-US" dirty="0"/>
              <a:t>代表正激活程度越高</a:t>
            </a:r>
            <a:r>
              <a:rPr lang="en-US" altLang="zh-CN" dirty="0"/>
              <a:t>,</a:t>
            </a:r>
            <a:r>
              <a:rPr lang="zh-CN" altLang="en-US" dirty="0"/>
              <a:t>也就是机器成功检测到了某个特征</a:t>
            </a:r>
          </a:p>
          <a:p>
            <a:r>
              <a:rPr lang="zh-CN" altLang="en-US" dirty="0"/>
              <a:t>所以</a:t>
            </a:r>
            <a:r>
              <a:rPr lang="en-US" altLang="zh-CN" dirty="0"/>
              <a:t>,</a:t>
            </a:r>
            <a:r>
              <a:rPr lang="zh-CN" altLang="en-US" dirty="0"/>
              <a:t>最大池话返回最大值的特性使其对于关键信息特别敏感</a:t>
            </a:r>
          </a:p>
          <a:p>
            <a:endParaRPr lang="zh-CN" altLang="en-US" dirty="0"/>
          </a:p>
        </p:txBody>
      </p:sp>
      <p:sp>
        <p:nvSpPr>
          <p:cNvPr id="12" name="文本框 11"/>
          <p:cNvSpPr txBox="1"/>
          <p:nvPr/>
        </p:nvSpPr>
        <p:spPr>
          <a:xfrm>
            <a:off x="6414770" y="3914775"/>
            <a:ext cx="3754755" cy="645160"/>
          </a:xfrm>
          <a:prstGeom prst="rect">
            <a:avLst/>
          </a:prstGeom>
          <a:noFill/>
        </p:spPr>
        <p:txBody>
          <a:bodyPr wrap="square" rtlCol="0">
            <a:spAutoFit/>
          </a:bodyPr>
          <a:lstStyle/>
          <a:p>
            <a:r>
              <a:rPr lang="zh-CN" altLang="en-US" dirty="0"/>
              <a:t>作用就是保留关键信息</a:t>
            </a:r>
            <a:r>
              <a:rPr lang="en-US" altLang="zh-CN" dirty="0"/>
              <a:t>,</a:t>
            </a:r>
            <a:r>
              <a:rPr lang="zh-CN" altLang="en-US" dirty="0"/>
              <a:t>去除相对不重要的信息</a:t>
            </a:r>
            <a:r>
              <a:rPr lang="en-US" altLang="zh-CN" dirty="0"/>
              <a:t>,</a:t>
            </a:r>
            <a:r>
              <a:rPr lang="zh-CN" altLang="en-US" dirty="0"/>
              <a:t>降低运算负担</a:t>
            </a:r>
          </a:p>
        </p:txBody>
      </p:sp>
      <p:pic>
        <p:nvPicPr>
          <p:cNvPr id="13" name="图片 12"/>
          <p:cNvPicPr>
            <a:picLocks noChangeAspect="1"/>
          </p:cNvPicPr>
          <p:nvPr/>
        </p:nvPicPr>
        <p:blipFill>
          <a:blip r:embed="rId5"/>
          <a:stretch>
            <a:fillRect/>
          </a:stretch>
        </p:blipFill>
        <p:spPr>
          <a:xfrm>
            <a:off x="6497955" y="4559935"/>
            <a:ext cx="3735070" cy="2080895"/>
          </a:xfrm>
          <a:prstGeom prst="rect">
            <a:avLst/>
          </a:prstGeom>
        </p:spPr>
      </p:pic>
      <p:pic>
        <p:nvPicPr>
          <p:cNvPr id="3" name="图片 2">
            <a:extLst>
              <a:ext uri="{FF2B5EF4-FFF2-40B4-BE49-F238E27FC236}">
                <a16:creationId xmlns:a16="http://schemas.microsoft.com/office/drawing/2014/main" id="{C091039B-AFE4-E4A3-CE7B-11D0E017F3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3508" y="832963"/>
            <a:ext cx="6050804" cy="361981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7355" y="167640"/>
            <a:ext cx="1593215" cy="368300"/>
          </a:xfrm>
          <a:prstGeom prst="rect">
            <a:avLst/>
          </a:prstGeom>
          <a:noFill/>
        </p:spPr>
        <p:txBody>
          <a:bodyPr wrap="square" rtlCol="0">
            <a:spAutoFit/>
          </a:bodyPr>
          <a:lstStyle/>
          <a:p>
            <a:r>
              <a:rPr lang="zh-CN" altLang="en-US"/>
              <a:t>扁平化</a:t>
            </a:r>
          </a:p>
        </p:txBody>
      </p:sp>
      <p:sp>
        <p:nvSpPr>
          <p:cNvPr id="5" name="文本框 4"/>
          <p:cNvSpPr txBox="1"/>
          <p:nvPr/>
        </p:nvSpPr>
        <p:spPr>
          <a:xfrm>
            <a:off x="427355" y="785495"/>
            <a:ext cx="2990215" cy="922020"/>
          </a:xfrm>
          <a:prstGeom prst="rect">
            <a:avLst/>
          </a:prstGeom>
          <a:noFill/>
        </p:spPr>
        <p:txBody>
          <a:bodyPr wrap="square" rtlCol="0">
            <a:spAutoFit/>
          </a:bodyPr>
          <a:lstStyle/>
          <a:p>
            <a:r>
              <a:rPr lang="zh-CN" altLang="en-US" dirty="0"/>
              <a:t>图像信息由卷积层过渡到线性层</a:t>
            </a:r>
            <a:r>
              <a:rPr lang="en-US" altLang="zh-CN" dirty="0"/>
              <a:t>(</a:t>
            </a:r>
            <a:r>
              <a:rPr lang="zh-CN" altLang="en-US" dirty="0"/>
              <a:t>全连接层</a:t>
            </a:r>
            <a:r>
              <a:rPr lang="en-US" altLang="zh-CN" dirty="0"/>
              <a:t>),</a:t>
            </a:r>
            <a:r>
              <a:rPr lang="zh-CN" altLang="en-US" dirty="0"/>
              <a:t>要经过扁平化</a:t>
            </a:r>
            <a:r>
              <a:rPr lang="en-US" altLang="zh-CN" dirty="0"/>
              <a:t>(flatten)</a:t>
            </a:r>
          </a:p>
        </p:txBody>
      </p:sp>
      <p:sp>
        <p:nvSpPr>
          <p:cNvPr id="6" name="文本框 5"/>
          <p:cNvSpPr txBox="1"/>
          <p:nvPr/>
        </p:nvSpPr>
        <p:spPr>
          <a:xfrm>
            <a:off x="427355" y="1971675"/>
            <a:ext cx="2807335" cy="368300"/>
          </a:xfrm>
          <a:prstGeom prst="rect">
            <a:avLst/>
          </a:prstGeom>
          <a:noFill/>
        </p:spPr>
        <p:txBody>
          <a:bodyPr wrap="square" rtlCol="0">
            <a:spAutoFit/>
          </a:bodyPr>
          <a:lstStyle/>
          <a:p>
            <a:r>
              <a:rPr lang="zh-CN" altLang="en-US" dirty="0"/>
              <a:t>二向箔</a:t>
            </a:r>
            <a:r>
              <a:rPr lang="en-US" altLang="zh-CN" dirty="0"/>
              <a:t>,</a:t>
            </a:r>
            <a:r>
              <a:rPr lang="zh-CN" altLang="en-US" dirty="0"/>
              <a:t>降维打击</a:t>
            </a:r>
          </a:p>
        </p:txBody>
      </p:sp>
      <p:pic>
        <p:nvPicPr>
          <p:cNvPr id="101" name="图片 100"/>
          <p:cNvPicPr/>
          <p:nvPr/>
        </p:nvPicPr>
        <p:blipFill>
          <a:blip r:embed="rId4"/>
          <a:stretch>
            <a:fillRect/>
          </a:stretch>
        </p:blipFill>
        <p:spPr>
          <a:xfrm>
            <a:off x="427355" y="2534285"/>
            <a:ext cx="10887710" cy="3992245"/>
          </a:xfrm>
          <a:prstGeom prst="rect">
            <a:avLst/>
          </a:prstGeom>
          <a:noFill/>
          <a:ln w="9525">
            <a:noFill/>
          </a:ln>
        </p:spPr>
      </p:pic>
      <p:pic>
        <p:nvPicPr>
          <p:cNvPr id="10" name="图片 9"/>
          <p:cNvPicPr>
            <a:picLocks noChangeAspect="1"/>
          </p:cNvPicPr>
          <p:nvPr>
            <p:custDataLst>
              <p:tags r:id="rId2"/>
            </p:custDataLst>
          </p:nvPr>
        </p:nvPicPr>
        <p:blipFill>
          <a:blip r:embed="rId5"/>
          <a:stretch>
            <a:fillRect/>
          </a:stretch>
        </p:blipFill>
        <p:spPr>
          <a:xfrm>
            <a:off x="3636645" y="85090"/>
            <a:ext cx="5928360" cy="1516380"/>
          </a:xfrm>
          <a:prstGeom prst="rect">
            <a:avLst/>
          </a:prstGeom>
        </p:spPr>
      </p:pic>
      <p:sp>
        <p:nvSpPr>
          <p:cNvPr id="7" name="文本框 6"/>
          <p:cNvSpPr txBox="1"/>
          <p:nvPr/>
        </p:nvSpPr>
        <p:spPr>
          <a:xfrm>
            <a:off x="3636645" y="1644015"/>
            <a:ext cx="4969510" cy="1198880"/>
          </a:xfrm>
          <a:prstGeom prst="rect">
            <a:avLst/>
          </a:prstGeom>
          <a:noFill/>
        </p:spPr>
        <p:txBody>
          <a:bodyPr wrap="square" rtlCol="0">
            <a:spAutoFit/>
          </a:bodyPr>
          <a:lstStyle/>
          <a:p>
            <a:r>
              <a:rPr lang="zh-CN" altLang="en-US" dirty="0"/>
              <a:t>池化核</a:t>
            </a:r>
            <a:r>
              <a:rPr lang="en-US" altLang="zh-CN" dirty="0"/>
              <a:t>size</a:t>
            </a:r>
            <a:r>
              <a:rPr lang="zh-CN" altLang="en-US" dirty="0"/>
              <a:t>上网找</a:t>
            </a:r>
            <a:r>
              <a:rPr lang="en-US" altLang="zh-CN" dirty="0"/>
              <a:t>,</a:t>
            </a:r>
            <a:r>
              <a:rPr lang="zh-CN" altLang="en-US" dirty="0"/>
              <a:t>默认</a:t>
            </a:r>
            <a:r>
              <a:rPr lang="en-US" altLang="zh-CN" dirty="0"/>
              <a:t>2</a:t>
            </a:r>
          </a:p>
          <a:p>
            <a:r>
              <a:rPr lang="en-US" altLang="zh-CN" dirty="0"/>
              <a:t>28x28--&gt;24x24--&gt;12x12--&gt;8x8--&gt;4x4</a:t>
            </a:r>
          </a:p>
          <a:p>
            <a:r>
              <a:rPr lang="en-US" altLang="zh-CN" dirty="0"/>
              <a:t>12</a:t>
            </a:r>
            <a:r>
              <a:rPr lang="zh-CN" altLang="en-US" dirty="0"/>
              <a:t>对应上一层</a:t>
            </a:r>
            <a:r>
              <a:rPr lang="en-US" altLang="zh-CN" dirty="0"/>
              <a:t>12</a:t>
            </a:r>
            <a:r>
              <a:rPr lang="zh-CN" altLang="en-US" dirty="0"/>
              <a:t>个输出</a:t>
            </a:r>
            <a:r>
              <a:rPr lang="en-US" altLang="zh-CN" dirty="0"/>
              <a:t>  </a:t>
            </a:r>
            <a:r>
              <a:rPr lang="zh-CN" altLang="en-US" dirty="0"/>
              <a:t>总共就是</a:t>
            </a:r>
            <a:r>
              <a:rPr lang="en-US" altLang="zh-CN" dirty="0"/>
              <a:t>12x4x4</a:t>
            </a:r>
          </a:p>
          <a:p>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D1A588-DB87-0C28-1950-FF8F188B1B53}"/>
              </a:ext>
            </a:extLst>
          </p:cNvPr>
          <p:cNvSpPr txBox="1"/>
          <p:nvPr/>
        </p:nvSpPr>
        <p:spPr>
          <a:xfrm>
            <a:off x="416210" y="239635"/>
            <a:ext cx="2011680" cy="523220"/>
          </a:xfrm>
          <a:prstGeom prst="rect">
            <a:avLst/>
          </a:prstGeom>
          <a:noFill/>
        </p:spPr>
        <p:txBody>
          <a:bodyPr wrap="square" rtlCol="0">
            <a:spAutoFit/>
          </a:bodyPr>
          <a:lstStyle/>
          <a:p>
            <a:r>
              <a:rPr lang="en-US" altLang="zh-CN" sz="2800" dirty="0"/>
              <a:t>Bias</a:t>
            </a:r>
          </a:p>
        </p:txBody>
      </p:sp>
      <p:sp>
        <p:nvSpPr>
          <p:cNvPr id="5" name="文本框 4">
            <a:extLst>
              <a:ext uri="{FF2B5EF4-FFF2-40B4-BE49-F238E27FC236}">
                <a16:creationId xmlns:a16="http://schemas.microsoft.com/office/drawing/2014/main" id="{40520B1E-2C08-59BE-96D6-4A672529BA43}"/>
              </a:ext>
            </a:extLst>
          </p:cNvPr>
          <p:cNvSpPr txBox="1"/>
          <p:nvPr/>
        </p:nvSpPr>
        <p:spPr>
          <a:xfrm>
            <a:off x="346841" y="945931"/>
            <a:ext cx="4048585" cy="2031325"/>
          </a:xfrm>
          <a:prstGeom prst="rect">
            <a:avLst/>
          </a:prstGeom>
          <a:noFill/>
        </p:spPr>
        <p:txBody>
          <a:bodyPr wrap="square" rtlCol="0">
            <a:spAutoFit/>
          </a:bodyPr>
          <a:lstStyle/>
          <a:p>
            <a:r>
              <a:rPr lang="zh-CN" altLang="en-US" dirty="0">
                <a:solidFill>
                  <a:srgbClr val="0070C0"/>
                </a:solidFill>
              </a:rPr>
              <a:t>概念</a:t>
            </a:r>
            <a:r>
              <a:rPr lang="en-US" altLang="zh-CN" dirty="0"/>
              <a:t>:</a:t>
            </a:r>
            <a:r>
              <a:rPr lang="zh-CN" altLang="en-US" dirty="0"/>
              <a:t>我们可以认为每个神经元的偏置具有类似于阈值的作用。这是因为偏置值将决定神经元的激活输出是否会在网络中向前传播</a:t>
            </a:r>
            <a:endParaRPr lang="en-US" altLang="zh-CN" dirty="0"/>
          </a:p>
          <a:p>
            <a:r>
              <a:rPr lang="zh-CN" altLang="en-US" dirty="0"/>
              <a:t>换句话说，偏差决定神经元是否或以多大程度触发。它让我们知道神经元何时被有意义地激活</a:t>
            </a:r>
          </a:p>
        </p:txBody>
      </p:sp>
      <p:sp>
        <p:nvSpPr>
          <p:cNvPr id="9" name="文本框 8">
            <a:extLst>
              <a:ext uri="{FF2B5EF4-FFF2-40B4-BE49-F238E27FC236}">
                <a16:creationId xmlns:a16="http://schemas.microsoft.com/office/drawing/2014/main" id="{21AFFF10-464D-F48B-1070-84836DCDB77C}"/>
              </a:ext>
            </a:extLst>
          </p:cNvPr>
          <p:cNvSpPr txBox="1"/>
          <p:nvPr/>
        </p:nvSpPr>
        <p:spPr>
          <a:xfrm>
            <a:off x="346841" y="3186157"/>
            <a:ext cx="2478339" cy="646331"/>
          </a:xfrm>
          <a:prstGeom prst="rect">
            <a:avLst/>
          </a:prstGeom>
          <a:noFill/>
        </p:spPr>
        <p:txBody>
          <a:bodyPr wrap="square" rtlCol="0">
            <a:spAutoFit/>
          </a:bodyPr>
          <a:lstStyle/>
          <a:p>
            <a:r>
              <a:rPr lang="zh-CN" altLang="en-US" dirty="0">
                <a:solidFill>
                  <a:srgbClr val="0070C0"/>
                </a:solidFill>
              </a:rPr>
              <a:t>作用</a:t>
            </a:r>
            <a:r>
              <a:rPr lang="en-US" altLang="zh-CN" dirty="0"/>
              <a:t>:</a:t>
            </a:r>
            <a:r>
              <a:rPr lang="zh-CN" altLang="en-US" dirty="0"/>
              <a:t>提高网络的灵活性</a:t>
            </a:r>
          </a:p>
        </p:txBody>
      </p:sp>
      <p:sp>
        <p:nvSpPr>
          <p:cNvPr id="10" name="椭圆 9">
            <a:extLst>
              <a:ext uri="{FF2B5EF4-FFF2-40B4-BE49-F238E27FC236}">
                <a16:creationId xmlns:a16="http://schemas.microsoft.com/office/drawing/2014/main" id="{9A6641BA-CAC9-DFCA-2B3C-441C8CF1266A}"/>
              </a:ext>
            </a:extLst>
          </p:cNvPr>
          <p:cNvSpPr/>
          <p:nvPr/>
        </p:nvSpPr>
        <p:spPr>
          <a:xfrm>
            <a:off x="5618830" y="762855"/>
            <a:ext cx="334229" cy="4100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椭圆 10">
            <a:extLst>
              <a:ext uri="{FF2B5EF4-FFF2-40B4-BE49-F238E27FC236}">
                <a16:creationId xmlns:a16="http://schemas.microsoft.com/office/drawing/2014/main" id="{589DC6F8-2149-404A-4851-0D47BB1DAC51}"/>
              </a:ext>
            </a:extLst>
          </p:cNvPr>
          <p:cNvSpPr/>
          <p:nvPr/>
        </p:nvSpPr>
        <p:spPr>
          <a:xfrm>
            <a:off x="5618830" y="1633503"/>
            <a:ext cx="369964" cy="523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3" name="直接箭头连接符 12">
            <a:extLst>
              <a:ext uri="{FF2B5EF4-FFF2-40B4-BE49-F238E27FC236}">
                <a16:creationId xmlns:a16="http://schemas.microsoft.com/office/drawing/2014/main" id="{3E8D5097-93D8-A329-DEF4-91D07DB1B52B}"/>
              </a:ext>
            </a:extLst>
          </p:cNvPr>
          <p:cNvCxnSpPr/>
          <p:nvPr/>
        </p:nvCxnSpPr>
        <p:spPr>
          <a:xfrm>
            <a:off x="6028734" y="967904"/>
            <a:ext cx="9900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a:extLst>
              <a:ext uri="{FF2B5EF4-FFF2-40B4-BE49-F238E27FC236}">
                <a16:creationId xmlns:a16="http://schemas.microsoft.com/office/drawing/2014/main" id="{E975D3C6-AA37-9919-F0DE-1CC24EAF550C}"/>
              </a:ext>
            </a:extLst>
          </p:cNvPr>
          <p:cNvCxnSpPr/>
          <p:nvPr/>
        </p:nvCxnSpPr>
        <p:spPr>
          <a:xfrm flipV="1">
            <a:off x="6096000" y="1242323"/>
            <a:ext cx="821909" cy="7192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椭圆 15">
            <a:extLst>
              <a:ext uri="{FF2B5EF4-FFF2-40B4-BE49-F238E27FC236}">
                <a16:creationId xmlns:a16="http://schemas.microsoft.com/office/drawing/2014/main" id="{0025C143-E41F-7D91-AF4F-626B48D2C396}"/>
              </a:ext>
            </a:extLst>
          </p:cNvPr>
          <p:cNvSpPr/>
          <p:nvPr/>
        </p:nvSpPr>
        <p:spPr>
          <a:xfrm>
            <a:off x="7018808" y="762855"/>
            <a:ext cx="567558" cy="6434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CD1D61A-4E91-0D19-BE9B-3071660BE1BE}"/>
              </a:ext>
            </a:extLst>
          </p:cNvPr>
          <p:cNvSpPr txBox="1"/>
          <p:nvPr/>
        </p:nvSpPr>
        <p:spPr>
          <a:xfrm>
            <a:off x="6199001" y="636927"/>
            <a:ext cx="819807" cy="369332"/>
          </a:xfrm>
          <a:prstGeom prst="rect">
            <a:avLst/>
          </a:prstGeom>
          <a:noFill/>
        </p:spPr>
        <p:txBody>
          <a:bodyPr wrap="square" rtlCol="0">
            <a:spAutoFit/>
          </a:bodyPr>
          <a:lstStyle/>
          <a:p>
            <a:r>
              <a:rPr lang="en-US" altLang="zh-CN" dirty="0"/>
              <a:t>-0.55</a:t>
            </a:r>
            <a:endParaRPr lang="zh-CN" altLang="en-US" dirty="0"/>
          </a:p>
        </p:txBody>
      </p:sp>
      <p:sp>
        <p:nvSpPr>
          <p:cNvPr id="18" name="文本框 17">
            <a:extLst>
              <a:ext uri="{FF2B5EF4-FFF2-40B4-BE49-F238E27FC236}">
                <a16:creationId xmlns:a16="http://schemas.microsoft.com/office/drawing/2014/main" id="{507E4647-3F08-A036-05D7-4D406F49B13D}"/>
              </a:ext>
            </a:extLst>
          </p:cNvPr>
          <p:cNvSpPr txBox="1"/>
          <p:nvPr/>
        </p:nvSpPr>
        <p:spPr>
          <a:xfrm>
            <a:off x="6344044" y="1841412"/>
            <a:ext cx="674764" cy="369332"/>
          </a:xfrm>
          <a:prstGeom prst="rect">
            <a:avLst/>
          </a:prstGeom>
          <a:noFill/>
        </p:spPr>
        <p:txBody>
          <a:bodyPr wrap="square" rtlCol="0">
            <a:spAutoFit/>
          </a:bodyPr>
          <a:lstStyle/>
          <a:p>
            <a:r>
              <a:rPr lang="en-US" altLang="zh-CN" dirty="0"/>
              <a:t>0.1</a:t>
            </a:r>
            <a:endParaRPr lang="zh-CN" altLang="en-US" dirty="0"/>
          </a:p>
        </p:txBody>
      </p:sp>
      <p:sp>
        <p:nvSpPr>
          <p:cNvPr id="19" name="文本框 18">
            <a:extLst>
              <a:ext uri="{FF2B5EF4-FFF2-40B4-BE49-F238E27FC236}">
                <a16:creationId xmlns:a16="http://schemas.microsoft.com/office/drawing/2014/main" id="{0DC022AB-7806-E7EE-E66A-F45887B4EB9F}"/>
              </a:ext>
            </a:extLst>
          </p:cNvPr>
          <p:cNvSpPr txBox="1"/>
          <p:nvPr/>
        </p:nvSpPr>
        <p:spPr>
          <a:xfrm>
            <a:off x="5379193" y="2503564"/>
            <a:ext cx="3071123" cy="1754326"/>
          </a:xfrm>
          <a:prstGeom prst="rect">
            <a:avLst/>
          </a:prstGeom>
          <a:noFill/>
        </p:spPr>
        <p:txBody>
          <a:bodyPr wrap="square" rtlCol="0">
            <a:spAutoFit/>
          </a:bodyPr>
          <a:lstStyle/>
          <a:p>
            <a:r>
              <a:rPr lang="en-US" altLang="zh-CN" dirty="0"/>
              <a:t>1x-0.55+2x0.1=-0.35</a:t>
            </a:r>
          </a:p>
          <a:p>
            <a:r>
              <a:rPr lang="en-US" altLang="zh-CN" dirty="0" err="1"/>
              <a:t>Relu</a:t>
            </a:r>
            <a:r>
              <a:rPr lang="en-US" altLang="zh-CN" dirty="0"/>
              <a:t>(-0.35)=0</a:t>
            </a:r>
          </a:p>
          <a:p>
            <a:r>
              <a:rPr lang="zh-CN" altLang="en-US" dirty="0"/>
              <a:t>若</a:t>
            </a:r>
            <a:r>
              <a:rPr lang="en-US" altLang="zh-CN" dirty="0"/>
              <a:t>&lt;=0,</a:t>
            </a:r>
            <a:r>
              <a:rPr lang="zh-CN" altLang="en-US" dirty="0"/>
              <a:t>则为</a:t>
            </a:r>
            <a:r>
              <a:rPr lang="en-US" altLang="zh-CN" dirty="0"/>
              <a:t>0;</a:t>
            </a:r>
            <a:r>
              <a:rPr lang="zh-CN" altLang="en-US" dirty="0"/>
              <a:t>若</a:t>
            </a:r>
            <a:r>
              <a:rPr lang="en-US" altLang="zh-CN" dirty="0"/>
              <a:t>&gt;0,</a:t>
            </a:r>
            <a:r>
              <a:rPr lang="zh-CN" altLang="en-US" dirty="0"/>
              <a:t>则为自身</a:t>
            </a:r>
            <a:endParaRPr lang="en-US" altLang="zh-CN" dirty="0"/>
          </a:p>
          <a:p>
            <a:r>
              <a:rPr lang="zh-CN" altLang="en-US" dirty="0"/>
              <a:t>等于</a:t>
            </a:r>
            <a:r>
              <a:rPr lang="en-US" altLang="zh-CN" dirty="0"/>
              <a:t>0,</a:t>
            </a:r>
            <a:r>
              <a:rPr lang="zh-CN" altLang="en-US" dirty="0"/>
              <a:t>视为未激活</a:t>
            </a:r>
            <a:r>
              <a:rPr lang="en-US" altLang="zh-CN" dirty="0"/>
              <a:t>,</a:t>
            </a:r>
            <a:r>
              <a:rPr lang="zh-CN" altLang="en-US" dirty="0"/>
              <a:t>信息无法传给下一个神经元</a:t>
            </a:r>
            <a:endParaRPr lang="en-US" altLang="zh-CN" dirty="0"/>
          </a:p>
          <a:p>
            <a:r>
              <a:rPr lang="zh-CN" altLang="en-US" dirty="0"/>
              <a:t>阈值</a:t>
            </a:r>
            <a:r>
              <a:rPr lang="en-US" altLang="zh-CN" dirty="0"/>
              <a:t>:0</a:t>
            </a:r>
          </a:p>
        </p:txBody>
      </p:sp>
      <p:sp>
        <p:nvSpPr>
          <p:cNvPr id="20" name="文本框 19">
            <a:extLst>
              <a:ext uri="{FF2B5EF4-FFF2-40B4-BE49-F238E27FC236}">
                <a16:creationId xmlns:a16="http://schemas.microsoft.com/office/drawing/2014/main" id="{E85B88FC-EBA4-5D8D-0330-BF38AEA3CD0F}"/>
              </a:ext>
            </a:extLst>
          </p:cNvPr>
          <p:cNvSpPr txBox="1"/>
          <p:nvPr/>
        </p:nvSpPr>
        <p:spPr>
          <a:xfrm>
            <a:off x="5379193" y="4546775"/>
            <a:ext cx="2982837" cy="1477328"/>
          </a:xfrm>
          <a:prstGeom prst="rect">
            <a:avLst/>
          </a:prstGeom>
          <a:noFill/>
        </p:spPr>
        <p:txBody>
          <a:bodyPr wrap="square" rtlCol="0">
            <a:spAutoFit/>
          </a:bodyPr>
          <a:lstStyle/>
          <a:p>
            <a:r>
              <a:rPr lang="en-US" altLang="zh-CN" dirty="0"/>
              <a:t>Bias=1</a:t>
            </a:r>
          </a:p>
          <a:p>
            <a:r>
              <a:rPr lang="en-US" altLang="zh-CN" dirty="0"/>
              <a:t>1x-0.55+2x0.1 + 1=0.65</a:t>
            </a:r>
          </a:p>
          <a:p>
            <a:r>
              <a:rPr lang="en-US" altLang="zh-CN" dirty="0" err="1"/>
              <a:t>Relu</a:t>
            </a:r>
            <a:r>
              <a:rPr lang="en-US" altLang="zh-CN" dirty="0"/>
              <a:t>(0.65)=0.65&gt;0</a:t>
            </a:r>
          </a:p>
          <a:p>
            <a:r>
              <a:rPr lang="zh-CN" altLang="en-US" dirty="0"/>
              <a:t>被激活</a:t>
            </a:r>
            <a:endParaRPr lang="en-US" altLang="zh-CN" dirty="0"/>
          </a:p>
          <a:p>
            <a:r>
              <a:rPr lang="zh-CN" altLang="en-US" dirty="0"/>
              <a:t>阈值变为了</a:t>
            </a:r>
            <a:r>
              <a:rPr lang="en-US" altLang="zh-CN" dirty="0"/>
              <a:t>:-1</a:t>
            </a:r>
          </a:p>
        </p:txBody>
      </p:sp>
      <p:sp>
        <p:nvSpPr>
          <p:cNvPr id="21" name="文本框 20">
            <a:extLst>
              <a:ext uri="{FF2B5EF4-FFF2-40B4-BE49-F238E27FC236}">
                <a16:creationId xmlns:a16="http://schemas.microsoft.com/office/drawing/2014/main" id="{D6DDF894-0A9B-4FA7-7D8D-31B20C9E5D47}"/>
              </a:ext>
            </a:extLst>
          </p:cNvPr>
          <p:cNvSpPr txBox="1"/>
          <p:nvPr/>
        </p:nvSpPr>
        <p:spPr>
          <a:xfrm>
            <a:off x="290085" y="3995678"/>
            <a:ext cx="3720662" cy="2862322"/>
          </a:xfrm>
          <a:prstGeom prst="rect">
            <a:avLst/>
          </a:prstGeom>
          <a:noFill/>
        </p:spPr>
        <p:txBody>
          <a:bodyPr wrap="square" rtlCol="0">
            <a:spAutoFit/>
          </a:bodyPr>
          <a:lstStyle/>
          <a:p>
            <a:r>
              <a:rPr lang="zh-CN" altLang="en-US" dirty="0"/>
              <a:t>模型在拟合数据时的灵活性有所提高，因为它可以在更大的范围内确定哪些值被认为是激活的，哪些值被认为是未激活的。</a:t>
            </a:r>
          </a:p>
          <a:p>
            <a:r>
              <a:rPr lang="zh-CN" altLang="en-US" dirty="0"/>
              <a:t>我们也可以反其道而行之</a:t>
            </a:r>
            <a:r>
              <a:rPr lang="en-US" altLang="zh-CN" dirty="0"/>
              <a:t>,</a:t>
            </a:r>
            <a:r>
              <a:rPr lang="zh-CN" altLang="en-US" dirty="0"/>
              <a:t>缩小我们认为被激活的神经元输出值的范围。例如，如果我们认为神经元的输出值大于或等于</a:t>
            </a:r>
            <a:r>
              <a:rPr lang="en-US" altLang="zh-CN" dirty="0"/>
              <a:t>5</a:t>
            </a:r>
            <a:r>
              <a:rPr lang="zh-CN" altLang="en-US" dirty="0"/>
              <a:t>时才应被视为激活，那么我们的偏差就是</a:t>
            </a:r>
            <a:r>
              <a:rPr lang="en-US" altLang="zh-CN" dirty="0"/>
              <a:t>-5</a:t>
            </a:r>
            <a:r>
              <a:rPr lang="zh-CN" altLang="en-US" dirty="0"/>
              <a:t>。</a:t>
            </a:r>
          </a:p>
          <a:p>
            <a:endParaRPr lang="zh-CN" altLang="en-US" dirty="0"/>
          </a:p>
        </p:txBody>
      </p:sp>
      <p:sp>
        <p:nvSpPr>
          <p:cNvPr id="22" name="文本框 21">
            <a:extLst>
              <a:ext uri="{FF2B5EF4-FFF2-40B4-BE49-F238E27FC236}">
                <a16:creationId xmlns:a16="http://schemas.microsoft.com/office/drawing/2014/main" id="{9A5E17F5-1F24-75E4-2C95-8AE816FE9592}"/>
              </a:ext>
            </a:extLst>
          </p:cNvPr>
          <p:cNvSpPr txBox="1"/>
          <p:nvPr/>
        </p:nvSpPr>
        <p:spPr>
          <a:xfrm>
            <a:off x="9030488" y="821593"/>
            <a:ext cx="2686444" cy="369332"/>
          </a:xfrm>
          <a:prstGeom prst="rect">
            <a:avLst/>
          </a:prstGeom>
          <a:noFill/>
        </p:spPr>
        <p:txBody>
          <a:bodyPr wrap="square" rtlCol="0">
            <a:spAutoFit/>
          </a:bodyPr>
          <a:lstStyle/>
          <a:p>
            <a:r>
              <a:rPr lang="en-US" altLang="zh-CN" dirty="0"/>
              <a:t>Bias</a:t>
            </a:r>
            <a:r>
              <a:rPr lang="zh-CN" altLang="en-US" dirty="0"/>
              <a:t>是阈值的相反数</a:t>
            </a:r>
          </a:p>
        </p:txBody>
      </p:sp>
    </p:spTree>
    <p:extLst>
      <p:ext uri="{BB962C8B-B14F-4D97-AF65-F5344CB8AC3E}">
        <p14:creationId xmlns:p14="http://schemas.microsoft.com/office/powerpoint/2010/main" val="304214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3D1D91-4058-0E7A-B86F-E917208A5407}"/>
              </a:ext>
            </a:extLst>
          </p:cNvPr>
          <p:cNvSpPr txBox="1"/>
          <p:nvPr/>
        </p:nvSpPr>
        <p:spPr>
          <a:xfrm>
            <a:off x="290086" y="283779"/>
            <a:ext cx="3026979" cy="369332"/>
          </a:xfrm>
          <a:prstGeom prst="rect">
            <a:avLst/>
          </a:prstGeom>
          <a:noFill/>
        </p:spPr>
        <p:txBody>
          <a:bodyPr wrap="square" rtlCol="0">
            <a:spAutoFit/>
          </a:bodyPr>
          <a:lstStyle/>
          <a:p>
            <a:r>
              <a:rPr lang="en-US" altLang="zh-CN" dirty="0"/>
              <a:t>CNN</a:t>
            </a:r>
            <a:r>
              <a:rPr lang="zh-CN" altLang="en-US" dirty="0"/>
              <a:t>变种</a:t>
            </a:r>
            <a:r>
              <a:rPr lang="en-US" altLang="zh-CN" dirty="0"/>
              <a:t>:</a:t>
            </a:r>
            <a:r>
              <a:rPr lang="en-US" altLang="zh-CN" dirty="0" err="1"/>
              <a:t>ResNet</a:t>
            </a:r>
            <a:endParaRPr lang="zh-CN" altLang="en-US" dirty="0"/>
          </a:p>
        </p:txBody>
      </p:sp>
      <p:pic>
        <p:nvPicPr>
          <p:cNvPr id="6" name="图片 5">
            <a:extLst>
              <a:ext uri="{FF2B5EF4-FFF2-40B4-BE49-F238E27FC236}">
                <a16:creationId xmlns:a16="http://schemas.microsoft.com/office/drawing/2014/main" id="{6584E5BA-E609-82E4-D09F-2A4BB1C57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6" y="673924"/>
            <a:ext cx="2652677" cy="6078430"/>
          </a:xfrm>
          <a:prstGeom prst="rect">
            <a:avLst/>
          </a:prstGeom>
        </p:spPr>
      </p:pic>
      <p:sp>
        <p:nvSpPr>
          <p:cNvPr id="7" name="文本框 6">
            <a:extLst>
              <a:ext uri="{FF2B5EF4-FFF2-40B4-BE49-F238E27FC236}">
                <a16:creationId xmlns:a16="http://schemas.microsoft.com/office/drawing/2014/main" id="{791C1652-36D1-C9DD-3BFA-36035FB950ED}"/>
              </a:ext>
            </a:extLst>
          </p:cNvPr>
          <p:cNvSpPr txBox="1"/>
          <p:nvPr/>
        </p:nvSpPr>
        <p:spPr>
          <a:xfrm>
            <a:off x="3453319" y="468445"/>
            <a:ext cx="4289898" cy="923330"/>
          </a:xfrm>
          <a:prstGeom prst="rect">
            <a:avLst/>
          </a:prstGeom>
          <a:noFill/>
        </p:spPr>
        <p:txBody>
          <a:bodyPr wrap="square" rtlCol="0">
            <a:spAutoFit/>
          </a:bodyPr>
          <a:lstStyle/>
          <a:p>
            <a:r>
              <a:rPr lang="zh-CN" altLang="en-US" dirty="0"/>
              <a:t>解决了什么问题</a:t>
            </a:r>
            <a:r>
              <a:rPr lang="en-US" altLang="zh-CN" dirty="0"/>
              <a:t>:</a:t>
            </a:r>
          </a:p>
          <a:p>
            <a:r>
              <a:rPr lang="en-US" altLang="zh-CN" dirty="0"/>
              <a:t>1.</a:t>
            </a:r>
            <a:r>
              <a:rPr lang="zh-CN" altLang="en-US" dirty="0"/>
              <a:t>梯度消失或梯度爆炸</a:t>
            </a:r>
            <a:endParaRPr lang="en-US" altLang="zh-CN" dirty="0"/>
          </a:p>
          <a:p>
            <a:r>
              <a:rPr lang="en-US" altLang="zh-CN" dirty="0"/>
              <a:t>2.</a:t>
            </a:r>
            <a:r>
              <a:rPr lang="zh-CN" altLang="en-US" dirty="0"/>
              <a:t>退化问题</a:t>
            </a:r>
          </a:p>
        </p:txBody>
      </p:sp>
    </p:spTree>
    <p:extLst>
      <p:ext uri="{BB962C8B-B14F-4D97-AF65-F5344CB8AC3E}">
        <p14:creationId xmlns:p14="http://schemas.microsoft.com/office/powerpoint/2010/main" val="7466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k5M2JkYTM4ZmY3NjAwM2U1NjliZThmMDhlNDRmNj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1978</Words>
  <Application>Microsoft Office PowerPoint</Application>
  <PresentationFormat>宽屏</PresentationFormat>
  <Paragraphs>158</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17</vt:i4>
      </vt:variant>
    </vt:vector>
  </HeadingPairs>
  <TitlesOfParts>
    <vt:vector size="22" baseType="lpstr">
      <vt:lpstr>等线</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c177</cp:lastModifiedBy>
  <cp:revision>187</cp:revision>
  <dcterms:created xsi:type="dcterms:W3CDTF">2019-06-19T02:08:00Z</dcterms:created>
  <dcterms:modified xsi:type="dcterms:W3CDTF">2023-07-18T12:12:07Z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9824267A40C74DDC99D0B778D875115A_11</vt:lpwstr>
  </property>
</Properties>
</file>